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7"/>
  </p:handoutMasterIdLst>
  <p:sldIdLst>
    <p:sldId id="258" r:id="rId3"/>
    <p:sldId id="259" r:id="rId5"/>
    <p:sldId id="316" r:id="rId6"/>
    <p:sldId id="318" r:id="rId7"/>
    <p:sldId id="319" r:id="rId8"/>
    <p:sldId id="320" r:id="rId9"/>
    <p:sldId id="334" r:id="rId10"/>
    <p:sldId id="336" r:id="rId11"/>
    <p:sldId id="337" r:id="rId12"/>
    <p:sldId id="338" r:id="rId13"/>
    <p:sldId id="340" r:id="rId14"/>
    <p:sldId id="342" r:id="rId15"/>
    <p:sldId id="343"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367" r:id="rId39"/>
    <p:sldId id="368" r:id="rId40"/>
    <p:sldId id="369" r:id="rId41"/>
    <p:sldId id="370" r:id="rId42"/>
    <p:sldId id="371" r:id="rId43"/>
    <p:sldId id="420" r:id="rId44"/>
    <p:sldId id="421" r:id="rId45"/>
    <p:sldId id="423" r:id="rId46"/>
    <p:sldId id="425" r:id="rId47"/>
    <p:sldId id="427" r:id="rId48"/>
    <p:sldId id="429" r:id="rId49"/>
    <p:sldId id="375" r:id="rId50"/>
    <p:sldId id="376" r:id="rId51"/>
    <p:sldId id="397" r:id="rId52"/>
    <p:sldId id="400" r:id="rId53"/>
    <p:sldId id="402" r:id="rId54"/>
    <p:sldId id="404" r:id="rId55"/>
    <p:sldId id="405" r:id="rId56"/>
    <p:sldId id="408" r:id="rId57"/>
    <p:sldId id="409" r:id="rId58"/>
    <p:sldId id="411" r:id="rId59"/>
    <p:sldId id="412" r:id="rId60"/>
    <p:sldId id="413" r:id="rId61"/>
    <p:sldId id="414" r:id="rId62"/>
    <p:sldId id="415" r:id="rId63"/>
    <p:sldId id="416" r:id="rId64"/>
    <p:sldId id="417" r:id="rId65"/>
    <p:sldId id="418" r:id="rId66"/>
    <p:sldId id="378" r:id="rId67"/>
    <p:sldId id="379" r:id="rId68"/>
    <p:sldId id="380" r:id="rId69"/>
    <p:sldId id="381" r:id="rId70"/>
    <p:sldId id="382" r:id="rId71"/>
    <p:sldId id="383" r:id="rId72"/>
    <p:sldId id="384" r:id="rId73"/>
    <p:sldId id="385" r:id="rId74"/>
    <p:sldId id="386" r:id="rId75"/>
    <p:sldId id="387" r:id="rId76"/>
    <p:sldId id="388" r:id="rId77"/>
    <p:sldId id="390" r:id="rId78"/>
    <p:sldId id="391" r:id="rId79"/>
    <p:sldId id="392" r:id="rId80"/>
    <p:sldId id="393" r:id="rId81"/>
    <p:sldId id="394" r:id="rId82"/>
    <p:sldId id="395" r:id="rId83"/>
    <p:sldId id="396" r:id="rId84"/>
    <p:sldId id="373" r:id="rId85"/>
    <p:sldId id="372" r:id="rId86"/>
  </p:sldIdLst>
  <p:sldSz cx="6858000" cy="9906000" type="A4"/>
  <p:notesSz cx="12598400" cy="20104100"/>
  <p:defaultTextStyle>
    <a:defPPr>
      <a:defRPr lang="en-US"/>
    </a:defPPr>
    <a:lvl1pPr marL="0" algn="l" defTabSz="468630" rtl="0" eaLnBrk="1" latinLnBrk="0" hangingPunct="1">
      <a:defRPr sz="900" kern="1200">
        <a:solidFill>
          <a:schemeClr val="tx1"/>
        </a:solidFill>
        <a:latin typeface="+mn-lt"/>
        <a:ea typeface="+mn-ea"/>
        <a:cs typeface="+mn-cs"/>
      </a:defRPr>
    </a:lvl1pPr>
    <a:lvl2pPr marL="234315" algn="l" defTabSz="468630" rtl="0" eaLnBrk="1" latinLnBrk="0" hangingPunct="1">
      <a:defRPr sz="900" kern="1200">
        <a:solidFill>
          <a:schemeClr val="tx1"/>
        </a:solidFill>
        <a:latin typeface="+mn-lt"/>
        <a:ea typeface="+mn-ea"/>
        <a:cs typeface="+mn-cs"/>
      </a:defRPr>
    </a:lvl2pPr>
    <a:lvl3pPr marL="468630" algn="l" defTabSz="468630" rtl="0" eaLnBrk="1" latinLnBrk="0" hangingPunct="1">
      <a:defRPr sz="900" kern="1200">
        <a:solidFill>
          <a:schemeClr val="tx1"/>
        </a:solidFill>
        <a:latin typeface="+mn-lt"/>
        <a:ea typeface="+mn-ea"/>
        <a:cs typeface="+mn-cs"/>
      </a:defRPr>
    </a:lvl3pPr>
    <a:lvl4pPr marL="702945" algn="l" defTabSz="468630" rtl="0" eaLnBrk="1" latinLnBrk="0" hangingPunct="1">
      <a:defRPr sz="900" kern="1200">
        <a:solidFill>
          <a:schemeClr val="tx1"/>
        </a:solidFill>
        <a:latin typeface="+mn-lt"/>
        <a:ea typeface="+mn-ea"/>
        <a:cs typeface="+mn-cs"/>
      </a:defRPr>
    </a:lvl4pPr>
    <a:lvl5pPr marL="937260" algn="l" defTabSz="468630" rtl="0" eaLnBrk="1" latinLnBrk="0" hangingPunct="1">
      <a:defRPr sz="900" kern="1200">
        <a:solidFill>
          <a:schemeClr val="tx1"/>
        </a:solidFill>
        <a:latin typeface="+mn-lt"/>
        <a:ea typeface="+mn-ea"/>
        <a:cs typeface="+mn-cs"/>
      </a:defRPr>
    </a:lvl5pPr>
    <a:lvl6pPr marL="1171575" algn="l" defTabSz="468630" rtl="0" eaLnBrk="1" latinLnBrk="0" hangingPunct="1">
      <a:defRPr sz="900" kern="1200">
        <a:solidFill>
          <a:schemeClr val="tx1"/>
        </a:solidFill>
        <a:latin typeface="+mn-lt"/>
        <a:ea typeface="+mn-ea"/>
        <a:cs typeface="+mn-cs"/>
      </a:defRPr>
    </a:lvl6pPr>
    <a:lvl7pPr marL="1405890" algn="l" defTabSz="468630" rtl="0" eaLnBrk="1" latinLnBrk="0" hangingPunct="1">
      <a:defRPr sz="900" kern="1200">
        <a:solidFill>
          <a:schemeClr val="tx1"/>
        </a:solidFill>
        <a:latin typeface="+mn-lt"/>
        <a:ea typeface="+mn-ea"/>
        <a:cs typeface="+mn-cs"/>
      </a:defRPr>
    </a:lvl7pPr>
    <a:lvl8pPr marL="1640840" algn="l" defTabSz="468630" rtl="0" eaLnBrk="1" latinLnBrk="0" hangingPunct="1">
      <a:defRPr sz="900" kern="1200">
        <a:solidFill>
          <a:schemeClr val="tx1"/>
        </a:solidFill>
        <a:latin typeface="+mn-lt"/>
        <a:ea typeface="+mn-ea"/>
        <a:cs typeface="+mn-cs"/>
      </a:defRPr>
    </a:lvl8pPr>
    <a:lvl9pPr marL="1875155" algn="l" defTabSz="468630" rtl="0" eaLnBrk="1" latinLnBrk="0" hangingPunct="1">
      <a:defRPr sz="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E3019-D8A2-4410-90F9-D78D60D31702}">
          <p14:sldIdLst>
            <p14:sldId id="258"/>
            <p14:sldId id="259"/>
            <p14:sldId id="316"/>
            <p14:sldId id="318"/>
            <p14:sldId id="319"/>
            <p14:sldId id="320"/>
            <p14:sldId id="334"/>
            <p14:sldId id="336"/>
            <p14:sldId id="337"/>
            <p14:sldId id="338"/>
            <p14:sldId id="340"/>
            <p14:sldId id="342"/>
            <p14:sldId id="343"/>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420"/>
            <p14:sldId id="421"/>
            <p14:sldId id="423"/>
            <p14:sldId id="425"/>
            <p14:sldId id="427"/>
            <p14:sldId id="429"/>
            <p14:sldId id="375"/>
            <p14:sldId id="376"/>
            <p14:sldId id="397"/>
            <p14:sldId id="400"/>
            <p14:sldId id="402"/>
            <p14:sldId id="404"/>
            <p14:sldId id="405"/>
            <p14:sldId id="408"/>
            <p14:sldId id="409"/>
            <p14:sldId id="411"/>
            <p14:sldId id="412"/>
            <p14:sldId id="413"/>
            <p14:sldId id="414"/>
            <p14:sldId id="415"/>
            <p14:sldId id="416"/>
            <p14:sldId id="417"/>
            <p14:sldId id="418"/>
            <p14:sldId id="378"/>
            <p14:sldId id="379"/>
            <p14:sldId id="380"/>
            <p14:sldId id="381"/>
            <p14:sldId id="382"/>
            <p14:sldId id="383"/>
            <p14:sldId id="384"/>
            <p14:sldId id="385"/>
            <p14:sldId id="386"/>
            <p14:sldId id="387"/>
            <p14:sldId id="388"/>
            <p14:sldId id="390"/>
            <p14:sldId id="391"/>
            <p14:sldId id="392"/>
            <p14:sldId id="393"/>
            <p14:sldId id="394"/>
            <p14:sldId id="395"/>
            <p14:sldId id="396"/>
            <p14:sldId id="373"/>
            <p14:sldId id="3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727" autoAdjust="0"/>
  </p:normalViewPr>
  <p:slideViewPr>
    <p:cSldViewPr>
      <p:cViewPr varScale="1">
        <p:scale>
          <a:sx n="58" d="100"/>
          <a:sy n="58" d="100"/>
        </p:scale>
        <p:origin x="2582" y="82"/>
      </p:cViewPr>
      <p:guideLst>
        <p:guide orient="horz" pos="1435"/>
        <p:guide pos="117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25" d="100"/>
          <a:sy n="25" d="100"/>
        </p:scale>
        <p:origin x="-3060" y="-84"/>
      </p:cViewPr>
      <p:guideLst>
        <p:guide orient="horz" pos="6332"/>
        <p:guide pos="3967"/>
      </p:guideLst>
    </p:cSldViewPr>
  </p:notesViewPr>
  <p:gridSpacing cx="76200" cy="76200"/>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459413" cy="1004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7135813" y="0"/>
            <a:ext cx="5459412" cy="1004888"/>
          </a:xfrm>
          <a:prstGeom prst="rect">
            <a:avLst/>
          </a:prstGeom>
        </p:spPr>
        <p:txBody>
          <a:bodyPr vert="horz" lIns="91440" tIns="45720" rIns="91440" bIns="45720" rtlCol="0"/>
          <a:lstStyle>
            <a:lvl1pPr algn="r">
              <a:defRPr sz="1200"/>
            </a:lvl1pPr>
          </a:lstStyle>
          <a:p>
            <a:fld id="{FEAF8459-5818-4838-AE5F-0D1B1EA38611}" type="datetimeFigureOut">
              <a:rPr lang="en-US" smtClean="0"/>
            </a:fld>
            <a:endParaRPr lang="en-US"/>
          </a:p>
        </p:txBody>
      </p:sp>
      <p:sp>
        <p:nvSpPr>
          <p:cNvPr id="4" name="Footer Placeholder 3"/>
          <p:cNvSpPr>
            <a:spLocks noGrp="1"/>
          </p:cNvSpPr>
          <p:nvPr>
            <p:ph type="ftr" sz="quarter" idx="2"/>
          </p:nvPr>
        </p:nvSpPr>
        <p:spPr>
          <a:xfrm>
            <a:off x="0" y="19096038"/>
            <a:ext cx="5459413" cy="10048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7135813" y="19096038"/>
            <a:ext cx="5459412" cy="1004887"/>
          </a:xfrm>
          <a:prstGeom prst="rect">
            <a:avLst/>
          </a:prstGeom>
        </p:spPr>
        <p:txBody>
          <a:bodyPr vert="horz" lIns="91440" tIns="45720" rIns="91440" bIns="45720" rtlCol="0" anchor="b"/>
          <a:lstStyle>
            <a:lvl1pPr algn="r">
              <a:defRPr sz="1200"/>
            </a:lvl1pPr>
          </a:lstStyle>
          <a:p>
            <a:fld id="{F4D91AD1-82FC-436A-976E-C84B2DBC391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459413" cy="1004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135813" y="0"/>
            <a:ext cx="5459412" cy="1004888"/>
          </a:xfrm>
          <a:prstGeom prst="rect">
            <a:avLst/>
          </a:prstGeom>
        </p:spPr>
        <p:txBody>
          <a:bodyPr vert="horz" lIns="91440" tIns="45720" rIns="91440" bIns="45720" rtlCol="0"/>
          <a:lstStyle>
            <a:lvl1pPr algn="r">
              <a:defRPr sz="1200"/>
            </a:lvl1pPr>
          </a:lstStyle>
          <a:p>
            <a:fld id="{749B1630-A643-472E-9A99-87A8E2718E92}" type="datetimeFigureOut">
              <a:rPr lang="en-US" smtClean="0"/>
            </a:fld>
            <a:endParaRPr lang="en-US"/>
          </a:p>
        </p:txBody>
      </p:sp>
      <p:sp>
        <p:nvSpPr>
          <p:cNvPr id="4" name="Slide Image Placeholder 3"/>
          <p:cNvSpPr>
            <a:spLocks noGrp="1" noRot="1" noChangeAspect="1"/>
          </p:cNvSpPr>
          <p:nvPr>
            <p:ph type="sldImg" idx="2"/>
          </p:nvPr>
        </p:nvSpPr>
        <p:spPr>
          <a:xfrm>
            <a:off x="3689350" y="1508125"/>
            <a:ext cx="5219700" cy="75390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60475" y="9548813"/>
            <a:ext cx="10077450" cy="9047162"/>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9096038"/>
            <a:ext cx="5459413" cy="1004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135813" y="19096038"/>
            <a:ext cx="5459412" cy="1004887"/>
          </a:xfrm>
          <a:prstGeom prst="rect">
            <a:avLst/>
          </a:prstGeom>
        </p:spPr>
        <p:txBody>
          <a:bodyPr vert="horz" lIns="91440" tIns="45720" rIns="91440" bIns="45720" rtlCol="0" anchor="b"/>
          <a:lstStyle>
            <a:lvl1pPr algn="r">
              <a:defRPr sz="1200"/>
            </a:lvl1pPr>
          </a:lstStyle>
          <a:p>
            <a:fld id="{5621B38B-B6CC-48E5-8050-2C4DA4EB861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468630" rtl="0" eaLnBrk="1" latinLnBrk="0" hangingPunct="1">
      <a:defRPr sz="600" kern="1200">
        <a:solidFill>
          <a:schemeClr val="tx1"/>
        </a:solidFill>
        <a:latin typeface="+mn-lt"/>
        <a:ea typeface="+mn-ea"/>
        <a:cs typeface="+mn-cs"/>
      </a:defRPr>
    </a:lvl1pPr>
    <a:lvl2pPr marL="234315" algn="l" defTabSz="468630" rtl="0" eaLnBrk="1" latinLnBrk="0" hangingPunct="1">
      <a:defRPr sz="600" kern="1200">
        <a:solidFill>
          <a:schemeClr val="tx1"/>
        </a:solidFill>
        <a:latin typeface="+mn-lt"/>
        <a:ea typeface="+mn-ea"/>
        <a:cs typeface="+mn-cs"/>
      </a:defRPr>
    </a:lvl2pPr>
    <a:lvl3pPr marL="468630" algn="l" defTabSz="468630" rtl="0" eaLnBrk="1" latinLnBrk="0" hangingPunct="1">
      <a:defRPr sz="600" kern="1200">
        <a:solidFill>
          <a:schemeClr val="tx1"/>
        </a:solidFill>
        <a:latin typeface="+mn-lt"/>
        <a:ea typeface="+mn-ea"/>
        <a:cs typeface="+mn-cs"/>
      </a:defRPr>
    </a:lvl3pPr>
    <a:lvl4pPr marL="702945" algn="l" defTabSz="468630" rtl="0" eaLnBrk="1" latinLnBrk="0" hangingPunct="1">
      <a:defRPr sz="600" kern="1200">
        <a:solidFill>
          <a:schemeClr val="tx1"/>
        </a:solidFill>
        <a:latin typeface="+mn-lt"/>
        <a:ea typeface="+mn-ea"/>
        <a:cs typeface="+mn-cs"/>
      </a:defRPr>
    </a:lvl4pPr>
    <a:lvl5pPr marL="937260" algn="l" defTabSz="468630" rtl="0" eaLnBrk="1" latinLnBrk="0" hangingPunct="1">
      <a:defRPr sz="600" kern="1200">
        <a:solidFill>
          <a:schemeClr val="tx1"/>
        </a:solidFill>
        <a:latin typeface="+mn-lt"/>
        <a:ea typeface="+mn-ea"/>
        <a:cs typeface="+mn-cs"/>
      </a:defRPr>
    </a:lvl5pPr>
    <a:lvl6pPr marL="1171575" algn="l" defTabSz="468630" rtl="0" eaLnBrk="1" latinLnBrk="0" hangingPunct="1">
      <a:defRPr sz="600" kern="1200">
        <a:solidFill>
          <a:schemeClr val="tx1"/>
        </a:solidFill>
        <a:latin typeface="+mn-lt"/>
        <a:ea typeface="+mn-ea"/>
        <a:cs typeface="+mn-cs"/>
      </a:defRPr>
    </a:lvl6pPr>
    <a:lvl7pPr marL="1405890" algn="l" defTabSz="468630" rtl="0" eaLnBrk="1" latinLnBrk="0" hangingPunct="1">
      <a:defRPr sz="600" kern="1200">
        <a:solidFill>
          <a:schemeClr val="tx1"/>
        </a:solidFill>
        <a:latin typeface="+mn-lt"/>
        <a:ea typeface="+mn-ea"/>
        <a:cs typeface="+mn-cs"/>
      </a:defRPr>
    </a:lvl7pPr>
    <a:lvl8pPr marL="1640840" algn="l" defTabSz="468630" rtl="0" eaLnBrk="1" latinLnBrk="0" hangingPunct="1">
      <a:defRPr sz="600" kern="1200">
        <a:solidFill>
          <a:schemeClr val="tx1"/>
        </a:solidFill>
        <a:latin typeface="+mn-lt"/>
        <a:ea typeface="+mn-ea"/>
        <a:cs typeface="+mn-cs"/>
      </a:defRPr>
    </a:lvl8pPr>
    <a:lvl9pPr marL="1875155" algn="l" defTabSz="46863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1B38B-B6CC-48E5-8050-2C4DA4EB861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609" y="3070860"/>
            <a:ext cx="5832238" cy="553998"/>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029218" y="5547360"/>
            <a:ext cx="4803020" cy="276999"/>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ar-SA" smtClean="0"/>
              <a:t>انقر لتحرير نمط العنوان الرئيسي</a:t>
            </a:r>
            <a:endParaRPr lang="ar-SA" smtClean="0"/>
          </a:p>
        </p:txBody>
      </p:sp>
      <p:sp>
        <p:nvSpPr>
          <p:cNvPr id="3" name="Content Placeholder 2"/>
          <p:cNvSpPr>
            <a:spLocks noGrp="1"/>
          </p:cNvSpPr>
          <p:nvPr>
            <p:ph sz="half" idx="1" hasCustomPrompt="1"/>
          </p:nvPr>
        </p:nvSpPr>
        <p:spPr>
          <a:xfrm>
            <a:off x="628650" y="2458156"/>
            <a:ext cx="2800350" cy="6457244"/>
          </a:xfrm>
        </p:spPr>
        <p:txBody>
          <a:bodyPr>
            <a:normAutofit/>
          </a:bodyPr>
          <a:lstStyle>
            <a:lvl1pPr>
              <a:defRPr sz="1350"/>
            </a:lvl1pPr>
            <a:lvl2pPr>
              <a:defRPr sz="1125"/>
            </a:lvl2pPr>
            <a:lvl3pPr>
              <a:defRPr sz="1015"/>
            </a:lvl3pPr>
            <a:lvl4pPr>
              <a:defRPr sz="1015"/>
            </a:lvl4pPr>
            <a:lvl5pPr marL="1131570">
              <a:defRPr sz="1015"/>
            </a:lvl5pPr>
            <a:lvl6pPr marL="960120" indent="0">
              <a:buNone/>
              <a:defRPr sz="1015"/>
            </a:lvl6pPr>
            <a:lvl7pPr marL="1131570">
              <a:defRPr sz="1015"/>
            </a:lvl7pPr>
            <a:lvl8pPr marL="1131570">
              <a:defRPr sz="1015"/>
            </a:lvl8pPr>
            <a:lvl9pPr marL="1131570">
              <a:defRPr sz="1015"/>
            </a:lvl9pPr>
          </a:lstStyle>
          <a:p>
            <a:pPr lvl="0"/>
            <a:r>
              <a:rPr lang="ar-SA" smtClean="0"/>
              <a:t>انقر لتحرير أنماط النص الرئيسي</a:t>
            </a:r>
            <a:endParaRPr lang="ar-SA" smtClean="0"/>
          </a:p>
          <a:p>
            <a:pPr lvl="1"/>
            <a:r>
              <a:rPr lang="ar-SA" smtClean="0"/>
              <a:t>المستوى الثاني</a:t>
            </a:r>
            <a:endParaRPr lang="ar-SA" smtClean="0"/>
          </a:p>
          <a:p>
            <a:pPr lvl="2"/>
            <a:r>
              <a:rPr lang="ar-SA" smtClean="0"/>
              <a:t>المستوى الثالث</a:t>
            </a:r>
            <a:endParaRPr lang="ar-SA" smtClean="0"/>
          </a:p>
          <a:p>
            <a:pPr lvl="3"/>
            <a:r>
              <a:rPr lang="ar-SA" smtClean="0"/>
              <a:t>المستوى الرابع</a:t>
            </a:r>
            <a:endParaRPr lang="ar-SA" smtClean="0"/>
          </a:p>
          <a:p>
            <a:pPr lvl="4"/>
            <a:r>
              <a:rPr lang="ar-SA" smtClean="0"/>
              <a:t>المستوى الخامس</a:t>
            </a:r>
            <a:endParaRPr lang="en-US" dirty="0"/>
          </a:p>
        </p:txBody>
      </p:sp>
      <p:sp>
        <p:nvSpPr>
          <p:cNvPr id="4" name="Content Placeholder 3"/>
          <p:cNvSpPr>
            <a:spLocks noGrp="1"/>
          </p:cNvSpPr>
          <p:nvPr>
            <p:ph sz="half" idx="2" hasCustomPrompt="1"/>
          </p:nvPr>
        </p:nvSpPr>
        <p:spPr>
          <a:xfrm>
            <a:off x="3543300" y="2458156"/>
            <a:ext cx="2800350" cy="6457244"/>
          </a:xfrm>
        </p:spPr>
        <p:txBody>
          <a:bodyPr>
            <a:normAutofit/>
          </a:bodyPr>
          <a:lstStyle>
            <a:lvl1pPr>
              <a:defRPr sz="1350"/>
            </a:lvl1pPr>
            <a:lvl2pPr>
              <a:defRPr sz="1125"/>
            </a:lvl2pPr>
            <a:lvl3pPr>
              <a:defRPr sz="1015"/>
            </a:lvl3pPr>
            <a:lvl4pPr>
              <a:defRPr sz="1015"/>
            </a:lvl4pPr>
            <a:lvl5pPr marL="1131570">
              <a:defRPr sz="1015"/>
            </a:lvl5pPr>
            <a:lvl6pPr marL="1131570">
              <a:defRPr sz="1015"/>
            </a:lvl6pPr>
            <a:lvl7pPr marL="1131570">
              <a:defRPr sz="1015"/>
            </a:lvl7pPr>
            <a:lvl8pPr marL="1131570">
              <a:defRPr sz="1015"/>
            </a:lvl8pPr>
            <a:lvl9pPr marL="1131570">
              <a:defRPr sz="1015"/>
            </a:lvl9pPr>
          </a:lstStyle>
          <a:p>
            <a:pPr lvl="0"/>
            <a:r>
              <a:rPr lang="ar-SA" smtClean="0"/>
              <a:t>انقر لتحرير أنماط النص الرئيسي</a:t>
            </a:r>
            <a:endParaRPr lang="ar-SA" smtClean="0"/>
          </a:p>
          <a:p>
            <a:pPr lvl="1"/>
            <a:r>
              <a:rPr lang="ar-SA" smtClean="0"/>
              <a:t>المستوى الثاني</a:t>
            </a:r>
            <a:endParaRPr lang="ar-SA" smtClean="0"/>
          </a:p>
          <a:p>
            <a:pPr lvl="2"/>
            <a:r>
              <a:rPr lang="ar-SA" smtClean="0"/>
              <a:t>المستوى الثالث</a:t>
            </a:r>
            <a:endParaRPr lang="ar-SA" smtClean="0"/>
          </a:p>
          <a:p>
            <a:pPr lvl="3"/>
            <a:r>
              <a:rPr lang="ar-SA" smtClean="0"/>
              <a:t>المستوى الرابع</a:t>
            </a:r>
            <a:endParaRPr lang="ar-SA" smtClean="0"/>
          </a:p>
          <a:p>
            <a:pPr lvl="4"/>
            <a:r>
              <a:rPr lang="ar-SA" smtClean="0"/>
              <a:t>المستوى الخامس</a:t>
            </a:r>
            <a:endParaRPr lang="ar-SA" smtClean="0"/>
          </a:p>
        </p:txBody>
      </p:sp>
      <p:sp>
        <p:nvSpPr>
          <p:cNvPr id="5" name="Date Placeholder 4"/>
          <p:cNvSpPr>
            <a:spLocks noGrp="1"/>
          </p:cNvSpPr>
          <p:nvPr>
            <p:ph type="dt" sz="half" idx="10"/>
          </p:nvPr>
        </p:nvSpPr>
        <p:spPr/>
        <p:txBody>
          <a:bodyPr/>
          <a:lstStyle/>
          <a:p>
            <a:fld id="{2DD204D1-F9BD-4643-8480-6EA41EB484F1}" type="datetimeFigureOut">
              <a:rPr lang="en-US"/>
            </a:fld>
            <a:endParaRPr lang="en-US"/>
          </a:p>
        </p:txBody>
      </p:sp>
      <p:sp>
        <p:nvSpPr>
          <p:cNvPr id="6" name="Footer Placeholder 5"/>
          <p:cNvSpPr>
            <a:spLocks noGrp="1"/>
          </p:cNvSpPr>
          <p:nvPr>
            <p:ph type="ftr" sz="quarter" idx="11"/>
          </p:nvPr>
        </p:nvSpPr>
        <p:spPr/>
        <p:txBody>
          <a:bodyPr/>
          <a:lstStyle/>
          <a:p/>
        </p:txBody>
      </p:sp>
      <p:sp>
        <p:nvSpPr>
          <p:cNvPr id="7" name="Slide Number Placeholder 6"/>
          <p:cNvSpPr>
            <a:spLocks noGrp="1"/>
          </p:cNvSpPr>
          <p:nvPr>
            <p:ph type="sldNum" sz="quarter" idx="12"/>
          </p:nvPr>
        </p:nvSpPr>
        <p:spPr/>
        <p:txBody>
          <a:bodyPr/>
          <a:lstStyle/>
          <a:p>
            <a:fld id="{EB37DED6-D4C7-42EE-AB49-D2E39E64FDE4}"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79025" y="286880"/>
            <a:ext cx="5103405" cy="276999"/>
          </a:xfrm>
        </p:spPr>
        <p:txBody>
          <a:bodyPr lIns="0" tIns="0" rIns="0" bIns="0"/>
          <a:lstStyle>
            <a:lvl1pPr>
              <a:defRPr sz="1800" b="1" i="0">
                <a:solidFill>
                  <a:schemeClr val="tx1"/>
                </a:solidFill>
                <a:latin typeface="Segoe UI" panose="020B0502040204020203"/>
                <a:cs typeface="Segoe UI" panose="020B0502040204020203"/>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a:p>
        </p:txBody>
      </p:sp>
      <p:sp>
        <p:nvSpPr>
          <p:cNvPr id="4" name="Date Placeholder 3"/>
          <p:cNvSpPr>
            <a:spLocks noGrp="1"/>
          </p:cNvSpPr>
          <p:nvPr>
            <p:ph type="dt" sz="half" idx="11"/>
          </p:nvPr>
        </p:nvSpPr>
        <p:spPr/>
        <p:txBody>
          <a:bodyPr/>
          <a:lstStyle/>
          <a:p>
            <a:fld id="{1D8BD707-D9CF-40AE-B4C6-C98DA3205C09}" type="datetimeFigureOut">
              <a:rPr lang="en-US" smtClean="0"/>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Date Placeholder 13"/>
          <p:cNvSpPr>
            <a:spLocks noGrp="1"/>
          </p:cNvSpPr>
          <p:nvPr>
            <p:ph type="dt" sz="half" idx="10"/>
          </p:nvPr>
        </p:nvSpPr>
        <p:spPr/>
        <p:txBody>
          <a:bodyPr/>
          <a:lstStyle/>
          <a:p>
            <a:fld id="{1D8BD707-D9CF-40AE-B4C6-C98DA3205C09}" type="datetimeFigureOut">
              <a:rPr lang="en-US" smtClean="0"/>
            </a:fld>
            <a:endParaRPr lang="en-US"/>
          </a:p>
        </p:txBody>
      </p:sp>
      <p:sp>
        <p:nvSpPr>
          <p:cNvPr id="15" name="Footer Placeholder 14"/>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a:xfrm>
            <a:off x="4940249" y="8153401"/>
            <a:ext cx="1578135" cy="138499"/>
          </a:xfrm>
        </p:spPr>
        <p:txBody>
          <a:bodyPr/>
          <a:lstStyle/>
          <a:p>
            <a:r>
              <a:rPr lang="en-US" dirty="0" smtClean="0"/>
              <a:t>1</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879025" y="286880"/>
            <a:ext cx="5103405" cy="276999"/>
          </a:xfrm>
        </p:spPr>
        <p:txBody>
          <a:bodyPr lIns="0" tIns="0" rIns="0" bIns="0"/>
          <a:lstStyle>
            <a:lvl1pPr>
              <a:defRPr sz="1800" b="1" i="0">
                <a:solidFill>
                  <a:schemeClr val="tx1"/>
                </a:solidFill>
                <a:latin typeface="Segoe UI" panose="020B0502040204020203"/>
                <a:cs typeface="Segoe UI" panose="020B0502040204020203"/>
              </a:defRPr>
            </a:lvl1pPr>
          </a:lstStyle>
          <a:p/>
        </p:txBody>
      </p:sp>
      <p:sp>
        <p:nvSpPr>
          <p:cNvPr id="3" name="Holder 3"/>
          <p:cNvSpPr>
            <a:spLocks noGrp="1"/>
          </p:cNvSpPr>
          <p:nvPr>
            <p:ph sz="half" idx="2"/>
          </p:nvPr>
        </p:nvSpPr>
        <p:spPr>
          <a:xfrm>
            <a:off x="343072" y="2278380"/>
            <a:ext cx="2984734" cy="276999"/>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3533650" y="2278380"/>
            <a:ext cx="2984734" cy="276999"/>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879025" y="286880"/>
            <a:ext cx="5103405" cy="276999"/>
          </a:xfrm>
        </p:spPr>
        <p:txBody>
          <a:bodyPr lIns="0" tIns="0" rIns="0" bIns="0"/>
          <a:lstStyle>
            <a:lvl1pPr>
              <a:defRPr sz="1800" b="1" i="0">
                <a:solidFill>
                  <a:schemeClr val="tx1"/>
                </a:solidFill>
                <a:latin typeface="Segoe UI" panose="020B0502040204020203"/>
                <a:cs typeface="Segoe UI" panose="020B0502040204020203"/>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r>
              <a:rPr lang="en-US" dirty="0" smtClean="0"/>
              <a:t>1</a:t>
            </a:r>
            <a:fld id="{B6F15528-21DE-4FAA-801E-634DDDAF4B2B}" type="slidenum">
              <a:rPr lang="en-US" dirty="0" smtClean="0"/>
            </a:fld>
            <a:endParaRPr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79025" y="286880"/>
            <a:ext cx="5103405" cy="553998"/>
          </a:xfrm>
          <a:prstGeom prst="rect">
            <a:avLst/>
          </a:prstGeom>
        </p:spPr>
        <p:txBody>
          <a:bodyPr wrap="square" lIns="0" tIns="0" rIns="0" bIns="0">
            <a:spAutoFit/>
          </a:bodyPr>
          <a:lstStyle>
            <a:lvl1pPr>
              <a:defRPr sz="3600" b="1" i="0">
                <a:solidFill>
                  <a:schemeClr val="tx1"/>
                </a:solidFill>
                <a:latin typeface="Segoe UI" panose="020B0502040204020203"/>
                <a:cs typeface="Segoe UI" panose="020B0502040204020203"/>
              </a:defRPr>
            </a:lvl1pPr>
          </a:lstStyle>
          <a:p/>
        </p:txBody>
      </p:sp>
      <p:sp>
        <p:nvSpPr>
          <p:cNvPr id="3" name="Holder 3"/>
          <p:cNvSpPr>
            <a:spLocks noGrp="1"/>
          </p:cNvSpPr>
          <p:nvPr>
            <p:ph type="body" idx="1"/>
          </p:nvPr>
        </p:nvSpPr>
        <p:spPr>
          <a:xfrm>
            <a:off x="343073" y="2278380"/>
            <a:ext cx="6175311" cy="276999"/>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2332895" y="9212581"/>
            <a:ext cx="2195666" cy="138499"/>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343072" y="9212581"/>
            <a:ext cx="1578135" cy="1384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4940249" y="9212581"/>
            <a:ext cx="1578135" cy="1384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p:bodyStyle>
    <p:other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jpeg"/><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8.jpeg"/><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2.jpeg"/><Relationship Id="rId1" Type="http://schemas.openxmlformats.org/officeDocument/2006/relationships/image" Target="../media/image6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4.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hyperlink" Target="http://www" TargetMode="Externa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5.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6.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7.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8.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0.jpeg"/><Relationship Id="rId1" Type="http://schemas.openxmlformats.org/officeDocument/2006/relationships/image" Target="../media/image6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2.jpeg"/><Relationship Id="rId1" Type="http://schemas.openxmlformats.org/officeDocument/2006/relationships/image" Target="../media/image71.jpe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4.jpeg"/><Relationship Id="rId1" Type="http://schemas.openxmlformats.org/officeDocument/2006/relationships/image" Target="../media/image73.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152400" y="152400"/>
            <a:ext cx="6477000" cy="952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object 4"/>
          <p:cNvSpPr/>
          <p:nvPr/>
        </p:nvSpPr>
        <p:spPr>
          <a:xfrm>
            <a:off x="2172028" y="422792"/>
            <a:ext cx="2245446" cy="2227344"/>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345814" y="3261858"/>
            <a:ext cx="6163792" cy="1372694"/>
          </a:xfrm>
          <a:prstGeom prst="rect">
            <a:avLst/>
          </a:prstGeom>
        </p:spPr>
        <p:txBody>
          <a:bodyPr vert="horz" wrap="square" lIns="0" tIns="8138" rIns="0" bIns="0" rtlCol="0">
            <a:spAutoFit/>
          </a:bodyPr>
          <a:lstStyle/>
          <a:p>
            <a:pPr marL="255270" marR="2540" indent="-249555" algn="ctr">
              <a:spcBef>
                <a:spcPts val="65"/>
              </a:spcBef>
            </a:pPr>
            <a:r>
              <a:rPr sz="1800" spc="-8" dirty="0">
                <a:latin typeface="Calibri" panose="020F0502020204030204"/>
                <a:cs typeface="Calibri" panose="020F0502020204030204"/>
              </a:rPr>
              <a:t>Faculty </a:t>
            </a:r>
            <a:r>
              <a:rPr sz="1800" dirty="0">
                <a:latin typeface="Calibri" panose="020F0502020204030204"/>
                <a:cs typeface="Calibri" panose="020F0502020204030204"/>
              </a:rPr>
              <a:t>of </a:t>
            </a:r>
            <a:r>
              <a:rPr sz="1800" spc="-5" dirty="0">
                <a:latin typeface="Calibri" panose="020F0502020204030204"/>
                <a:cs typeface="Calibri" panose="020F0502020204030204"/>
              </a:rPr>
              <a:t>engineering </a:t>
            </a:r>
            <a:r>
              <a:rPr sz="1800" spc="5" dirty="0">
                <a:latin typeface="Calibri" panose="020F0502020204030204"/>
                <a:cs typeface="Calibri" panose="020F0502020204030204"/>
              </a:rPr>
              <a:t>– </a:t>
            </a:r>
            <a:r>
              <a:rPr sz="1800" dirty="0">
                <a:latin typeface="Calibri" panose="020F0502020204030204"/>
                <a:cs typeface="Calibri" panose="020F0502020204030204"/>
              </a:rPr>
              <a:t>Helwan </a:t>
            </a:r>
            <a:r>
              <a:rPr sz="1800" spc="-3" dirty="0">
                <a:latin typeface="Calibri" panose="020F0502020204030204"/>
                <a:cs typeface="Calibri" panose="020F0502020204030204"/>
              </a:rPr>
              <a:t>University </a:t>
            </a:r>
            <a:r>
              <a:rPr sz="1800" spc="5" dirty="0">
                <a:latin typeface="Calibri" panose="020F0502020204030204"/>
                <a:cs typeface="Calibri" panose="020F0502020204030204"/>
              </a:rPr>
              <a:t>– </a:t>
            </a:r>
            <a:r>
              <a:rPr sz="1800" spc="-8" dirty="0">
                <a:latin typeface="Calibri" panose="020F0502020204030204"/>
                <a:cs typeface="Calibri" panose="020F0502020204030204"/>
              </a:rPr>
              <a:t>Credit </a:t>
            </a:r>
            <a:r>
              <a:rPr sz="1800" spc="-3" dirty="0">
                <a:latin typeface="Calibri" panose="020F0502020204030204"/>
                <a:cs typeface="Calibri" panose="020F0502020204030204"/>
              </a:rPr>
              <a:t>hours  </a:t>
            </a:r>
            <a:r>
              <a:rPr sz="1800" dirty="0">
                <a:latin typeface="Calibri" panose="020F0502020204030204"/>
                <a:cs typeface="Calibri" panose="020F0502020204030204"/>
              </a:rPr>
              <a:t>section-major of </a:t>
            </a:r>
            <a:r>
              <a:rPr sz="1800" spc="-8" dirty="0">
                <a:latin typeface="Calibri" panose="020F0502020204030204"/>
                <a:cs typeface="Calibri" panose="020F0502020204030204"/>
              </a:rPr>
              <a:t>electrical </a:t>
            </a:r>
            <a:r>
              <a:rPr sz="1800" spc="8" dirty="0">
                <a:latin typeface="Calibri" panose="020F0502020204030204"/>
                <a:cs typeface="Calibri" panose="020F0502020204030204"/>
              </a:rPr>
              <a:t>systems</a:t>
            </a:r>
            <a:r>
              <a:rPr sz="1800" spc="-18" dirty="0">
                <a:latin typeface="Calibri" panose="020F0502020204030204"/>
                <a:cs typeface="Calibri" panose="020F0502020204030204"/>
              </a:rPr>
              <a:t> </a:t>
            </a:r>
            <a:r>
              <a:rPr sz="1800" spc="-5" dirty="0">
                <a:latin typeface="Calibri" panose="020F0502020204030204"/>
                <a:cs typeface="Calibri" panose="020F0502020204030204"/>
              </a:rPr>
              <a:t>protection</a:t>
            </a:r>
            <a:endParaRPr sz="1800" dirty="0">
              <a:latin typeface="Calibri" panose="020F0502020204030204"/>
              <a:cs typeface="Calibri" panose="020F0502020204030204"/>
            </a:endParaRPr>
          </a:p>
          <a:p>
            <a:pPr marL="9525" algn="ctr">
              <a:spcBef>
                <a:spcPts val="1105"/>
              </a:spcBef>
            </a:pPr>
            <a:r>
              <a:rPr sz="1600" b="1" spc="-3" dirty="0">
                <a:latin typeface="Calibri" panose="020F0502020204030204"/>
                <a:cs typeface="Calibri" panose="020F0502020204030204"/>
              </a:rPr>
              <a:t>Graduation</a:t>
            </a:r>
            <a:r>
              <a:rPr sz="1600" b="1" spc="-21" dirty="0">
                <a:latin typeface="Calibri" panose="020F0502020204030204"/>
                <a:cs typeface="Calibri" panose="020F0502020204030204"/>
              </a:rPr>
              <a:t> </a:t>
            </a:r>
            <a:r>
              <a:rPr sz="1600" b="1" spc="8" dirty="0">
                <a:latin typeface="Calibri" panose="020F0502020204030204"/>
                <a:cs typeface="Calibri" panose="020F0502020204030204"/>
              </a:rPr>
              <a:t>Project</a:t>
            </a:r>
            <a:r>
              <a:rPr sz="1600" b="1" spc="-95" dirty="0">
                <a:latin typeface="Calibri" panose="020F0502020204030204"/>
                <a:cs typeface="Calibri" panose="020F0502020204030204"/>
              </a:rPr>
              <a:t> </a:t>
            </a:r>
            <a:r>
              <a:rPr sz="1600" b="1" spc="3" dirty="0" smtClean="0">
                <a:latin typeface="Calibri" panose="020F0502020204030204"/>
                <a:cs typeface="Calibri" panose="020F0502020204030204"/>
              </a:rPr>
              <a:t>(</a:t>
            </a:r>
            <a:r>
              <a:rPr lang="en-US" sz="1600" b="1" spc="3" dirty="0" smtClean="0">
                <a:latin typeface="Calibri" panose="020F0502020204030204"/>
                <a:cs typeface="Calibri" panose="020F0502020204030204"/>
              </a:rPr>
              <a:t>2</a:t>
            </a:r>
            <a:r>
              <a:rPr sz="1600" b="1" spc="3" dirty="0" smtClean="0">
                <a:latin typeface="Calibri" panose="020F0502020204030204"/>
                <a:cs typeface="Calibri" panose="020F0502020204030204"/>
              </a:rPr>
              <a:t>)</a:t>
            </a:r>
            <a:r>
              <a:rPr sz="1600" b="1" spc="18" dirty="0" smtClean="0">
                <a:latin typeface="Calibri" panose="020F0502020204030204"/>
                <a:cs typeface="Calibri" panose="020F0502020204030204"/>
              </a:rPr>
              <a:t> </a:t>
            </a:r>
            <a:r>
              <a:rPr sz="1600" b="1" spc="15" dirty="0">
                <a:latin typeface="Calibri" panose="020F0502020204030204"/>
                <a:cs typeface="Calibri" panose="020F0502020204030204"/>
              </a:rPr>
              <a:t>for</a:t>
            </a:r>
            <a:r>
              <a:rPr sz="1600" b="1" spc="-64" dirty="0">
                <a:latin typeface="Calibri" panose="020F0502020204030204"/>
                <a:cs typeface="Calibri" panose="020F0502020204030204"/>
              </a:rPr>
              <a:t> </a:t>
            </a:r>
            <a:r>
              <a:rPr sz="1600" b="1" spc="8" dirty="0">
                <a:latin typeface="Calibri" panose="020F0502020204030204"/>
                <a:cs typeface="Calibri" panose="020F0502020204030204"/>
              </a:rPr>
              <a:t>year</a:t>
            </a:r>
            <a:r>
              <a:rPr sz="1600" b="1" spc="-67" dirty="0">
                <a:latin typeface="Calibri" panose="020F0502020204030204"/>
                <a:cs typeface="Calibri" panose="020F0502020204030204"/>
              </a:rPr>
              <a:t> </a:t>
            </a:r>
            <a:r>
              <a:rPr sz="1600" b="1" spc="13" dirty="0">
                <a:latin typeface="Calibri" panose="020F0502020204030204"/>
                <a:cs typeface="Calibri" panose="020F0502020204030204"/>
              </a:rPr>
              <a:t>2018-2019</a:t>
            </a:r>
            <a:endParaRPr sz="1600" dirty="0">
              <a:latin typeface="Calibri" panose="020F0502020204030204"/>
              <a:cs typeface="Calibri" panose="020F0502020204030204"/>
            </a:endParaRPr>
          </a:p>
          <a:p>
            <a:pPr marL="125095" algn="ctr">
              <a:spcBef>
                <a:spcPts val="865"/>
              </a:spcBef>
            </a:pPr>
            <a:r>
              <a:rPr sz="2000" b="1" u="sng" spc="5" dirty="0" smtClean="0">
                <a:latin typeface="Arial" panose="020B0604020202020204"/>
                <a:cs typeface="Arial" panose="020B0604020202020204"/>
              </a:rPr>
              <a:t>Wide</a:t>
            </a:r>
            <a:r>
              <a:rPr lang="en-US" sz="2000" b="1" u="sng" spc="5" dirty="0" smtClean="0">
                <a:latin typeface="Arial" panose="020B0604020202020204"/>
                <a:cs typeface="Arial" panose="020B0604020202020204"/>
              </a:rPr>
              <a:t> Area Measurement and Protection </a:t>
            </a:r>
            <a:endParaRPr sz="2000" u="sng" dirty="0">
              <a:latin typeface="Arial" panose="020B0604020202020204"/>
              <a:cs typeface="Arial" panose="020B0604020202020204"/>
            </a:endParaRPr>
          </a:p>
        </p:txBody>
      </p:sp>
      <p:sp>
        <p:nvSpPr>
          <p:cNvPr id="6" name="object 6"/>
          <p:cNvSpPr txBox="1"/>
          <p:nvPr/>
        </p:nvSpPr>
        <p:spPr>
          <a:xfrm>
            <a:off x="345814" y="5241865"/>
            <a:ext cx="4362496" cy="4163201"/>
          </a:xfrm>
          <a:prstGeom prst="rect">
            <a:avLst/>
          </a:prstGeom>
        </p:spPr>
        <p:txBody>
          <a:bodyPr vert="horz" wrap="square" lIns="0" tIns="8138" rIns="0" bIns="0" rtlCol="0">
            <a:spAutoFit/>
          </a:bodyPr>
          <a:lstStyle/>
          <a:p>
            <a:pPr marL="40640">
              <a:spcBef>
                <a:spcPts val="65"/>
              </a:spcBef>
            </a:pPr>
            <a:r>
              <a:rPr sz="1800" b="1" dirty="0">
                <a:latin typeface="Calibri" panose="020F0502020204030204"/>
                <a:cs typeface="Calibri" panose="020F0502020204030204"/>
              </a:rPr>
              <a:t>Submitted </a:t>
            </a:r>
            <a:r>
              <a:rPr sz="1800" b="1" spc="-5" dirty="0">
                <a:latin typeface="Calibri" panose="020F0502020204030204"/>
                <a:cs typeface="Calibri" panose="020F0502020204030204"/>
              </a:rPr>
              <a:t>by</a:t>
            </a:r>
            <a:r>
              <a:rPr sz="1800" b="1" spc="-58" dirty="0">
                <a:latin typeface="Calibri" panose="020F0502020204030204"/>
                <a:cs typeface="Calibri" panose="020F0502020204030204"/>
              </a:rPr>
              <a:t> </a:t>
            </a:r>
            <a:r>
              <a:rPr sz="1800" b="1" spc="3" dirty="0">
                <a:latin typeface="Calibri" panose="020F0502020204030204"/>
                <a:cs typeface="Calibri" panose="020F0502020204030204"/>
              </a:rPr>
              <a:t>:</a:t>
            </a:r>
            <a:endParaRPr sz="1800" dirty="0">
              <a:latin typeface="Calibri" panose="020F0502020204030204"/>
              <a:cs typeface="Calibri" panose="020F0502020204030204"/>
            </a:endParaRPr>
          </a:p>
          <a:p>
            <a:pPr marL="6350" marR="394970">
              <a:spcBef>
                <a:spcPts val="5"/>
              </a:spcBef>
            </a:pPr>
            <a:r>
              <a:rPr sz="1800" spc="10" dirty="0">
                <a:latin typeface="Calibri" panose="020F0502020204030204"/>
                <a:cs typeface="Calibri" panose="020F0502020204030204"/>
              </a:rPr>
              <a:t>1- </a:t>
            </a:r>
            <a:r>
              <a:rPr sz="1800" dirty="0">
                <a:latin typeface="Calibri" panose="020F0502020204030204"/>
                <a:cs typeface="Calibri" panose="020F0502020204030204"/>
              </a:rPr>
              <a:t>Hazem Khaled</a:t>
            </a:r>
            <a:r>
              <a:rPr sz="1800" spc="-90" dirty="0">
                <a:latin typeface="Calibri" panose="020F0502020204030204"/>
                <a:cs typeface="Calibri" panose="020F0502020204030204"/>
              </a:rPr>
              <a:t> </a:t>
            </a:r>
            <a:r>
              <a:rPr sz="1800" spc="8" dirty="0" smtClean="0">
                <a:latin typeface="Calibri" panose="020F0502020204030204"/>
                <a:cs typeface="Calibri" panose="020F0502020204030204"/>
              </a:rPr>
              <a:t>Mossad</a:t>
            </a:r>
            <a:endParaRPr lang="en-US" sz="1800" spc="8" dirty="0" smtClean="0">
              <a:latin typeface="Calibri" panose="020F0502020204030204"/>
              <a:cs typeface="Calibri" panose="020F0502020204030204"/>
            </a:endParaRPr>
          </a:p>
          <a:p>
            <a:pPr marL="6350" marR="394970">
              <a:spcBef>
                <a:spcPts val="5"/>
              </a:spcBef>
            </a:pPr>
            <a:r>
              <a:rPr sz="1800" spc="-5" dirty="0" smtClean="0">
                <a:latin typeface="Calibri" panose="020F0502020204030204"/>
                <a:cs typeface="Calibri" panose="020F0502020204030204"/>
              </a:rPr>
              <a:t>2-Fathy</a:t>
            </a:r>
            <a:r>
              <a:rPr sz="1800" spc="-51" dirty="0" smtClean="0">
                <a:latin typeface="Calibri" panose="020F0502020204030204"/>
                <a:cs typeface="Calibri" panose="020F0502020204030204"/>
              </a:rPr>
              <a:t> </a:t>
            </a:r>
            <a:r>
              <a:rPr sz="1800" spc="-5" dirty="0">
                <a:latin typeface="Calibri" panose="020F0502020204030204"/>
                <a:cs typeface="Calibri" panose="020F0502020204030204"/>
              </a:rPr>
              <a:t>Wahed</a:t>
            </a:r>
            <a:endParaRPr sz="1800" dirty="0">
              <a:latin typeface="Calibri" panose="020F0502020204030204"/>
              <a:cs typeface="Calibri" panose="020F0502020204030204"/>
            </a:endParaRPr>
          </a:p>
          <a:p>
            <a:pPr marL="11430" marR="176530" indent="-5080">
              <a:spcBef>
                <a:spcPts val="5"/>
              </a:spcBef>
            </a:pPr>
            <a:r>
              <a:rPr sz="1800" spc="10" dirty="0">
                <a:latin typeface="Calibri" panose="020F0502020204030204"/>
                <a:cs typeface="Calibri" panose="020F0502020204030204"/>
              </a:rPr>
              <a:t>3- </a:t>
            </a:r>
            <a:r>
              <a:rPr sz="1800" spc="8" dirty="0">
                <a:latin typeface="Calibri" panose="020F0502020204030204"/>
                <a:cs typeface="Calibri" panose="020F0502020204030204"/>
              </a:rPr>
              <a:t>Ahmed </a:t>
            </a:r>
            <a:r>
              <a:rPr sz="1800" spc="5" dirty="0">
                <a:latin typeface="Calibri" panose="020F0502020204030204"/>
                <a:cs typeface="Calibri" panose="020F0502020204030204"/>
              </a:rPr>
              <a:t>mohamed</a:t>
            </a:r>
            <a:r>
              <a:rPr sz="1800" spc="-146" dirty="0">
                <a:latin typeface="Calibri" panose="020F0502020204030204"/>
                <a:cs typeface="Calibri" panose="020F0502020204030204"/>
              </a:rPr>
              <a:t> </a:t>
            </a:r>
            <a:r>
              <a:rPr sz="1800" spc="-8" dirty="0" err="1">
                <a:latin typeface="Calibri" panose="020F0502020204030204"/>
                <a:cs typeface="Calibri" panose="020F0502020204030204"/>
              </a:rPr>
              <a:t>ibrahem</a:t>
            </a:r>
            <a:r>
              <a:rPr sz="1800" spc="-8" dirty="0">
                <a:latin typeface="Calibri" panose="020F0502020204030204"/>
                <a:cs typeface="Calibri" panose="020F0502020204030204"/>
              </a:rPr>
              <a:t>  </a:t>
            </a:r>
            <a:endParaRPr lang="en-US" sz="1800" spc="-8" dirty="0" smtClean="0">
              <a:latin typeface="Calibri" panose="020F0502020204030204"/>
              <a:cs typeface="Calibri" panose="020F0502020204030204"/>
            </a:endParaRPr>
          </a:p>
          <a:p>
            <a:pPr marL="11430" marR="176530" indent="-5080">
              <a:spcBef>
                <a:spcPts val="5"/>
              </a:spcBef>
            </a:pPr>
            <a:r>
              <a:rPr sz="1800" spc="10" dirty="0" smtClean="0">
                <a:latin typeface="Calibri" panose="020F0502020204030204"/>
                <a:cs typeface="Calibri" panose="020F0502020204030204"/>
              </a:rPr>
              <a:t>4- </a:t>
            </a:r>
            <a:r>
              <a:rPr sz="1800" spc="3" dirty="0">
                <a:latin typeface="Calibri" panose="020F0502020204030204"/>
                <a:cs typeface="Calibri" panose="020F0502020204030204"/>
              </a:rPr>
              <a:t>Zeyad</a:t>
            </a:r>
            <a:r>
              <a:rPr sz="1800" spc="-105" dirty="0">
                <a:latin typeface="Calibri" panose="020F0502020204030204"/>
                <a:cs typeface="Calibri" panose="020F0502020204030204"/>
              </a:rPr>
              <a:t> </a:t>
            </a:r>
            <a:r>
              <a:rPr sz="1800" dirty="0">
                <a:latin typeface="Calibri" panose="020F0502020204030204"/>
                <a:cs typeface="Calibri" panose="020F0502020204030204"/>
              </a:rPr>
              <a:t>Khaled</a:t>
            </a:r>
            <a:endParaRPr sz="1800" dirty="0">
              <a:latin typeface="Calibri" panose="020F0502020204030204"/>
              <a:cs typeface="Calibri" panose="020F0502020204030204"/>
            </a:endParaRPr>
          </a:p>
          <a:p>
            <a:pPr marL="148590" indent="-137160">
              <a:spcBef>
                <a:spcPts val="5"/>
              </a:spcBef>
              <a:buAutoNum type="arabicPlain" startAt="5"/>
              <a:tabLst>
                <a:tab pos="148590" algn="l"/>
              </a:tabLst>
            </a:pPr>
            <a:r>
              <a:rPr lang="en-US" sz="1800" spc="10" dirty="0" smtClean="0">
                <a:latin typeface="Calibri" panose="020F0502020204030204"/>
                <a:cs typeface="Calibri" panose="020F0502020204030204"/>
              </a:rPr>
              <a:t>-</a:t>
            </a:r>
            <a:r>
              <a:rPr sz="1800" spc="10" dirty="0" smtClean="0">
                <a:latin typeface="Calibri" panose="020F0502020204030204"/>
                <a:cs typeface="Calibri" panose="020F0502020204030204"/>
              </a:rPr>
              <a:t>Omar </a:t>
            </a:r>
            <a:r>
              <a:rPr sz="1800" spc="3" dirty="0">
                <a:latin typeface="Calibri" panose="020F0502020204030204"/>
                <a:cs typeface="Calibri" panose="020F0502020204030204"/>
              </a:rPr>
              <a:t>Samir</a:t>
            </a:r>
            <a:r>
              <a:rPr sz="1800" spc="-87" dirty="0">
                <a:latin typeface="Calibri" panose="020F0502020204030204"/>
                <a:cs typeface="Calibri" panose="020F0502020204030204"/>
              </a:rPr>
              <a:t> </a:t>
            </a:r>
            <a:r>
              <a:rPr sz="1800" spc="3" dirty="0">
                <a:latin typeface="Calibri" panose="020F0502020204030204"/>
                <a:cs typeface="Calibri" panose="020F0502020204030204"/>
              </a:rPr>
              <a:t>saber</a:t>
            </a:r>
            <a:endParaRPr sz="1800" dirty="0">
              <a:latin typeface="Calibri" panose="020F0502020204030204"/>
              <a:cs typeface="Calibri" panose="020F0502020204030204"/>
            </a:endParaRPr>
          </a:p>
          <a:p>
            <a:pPr marL="148590" indent="-137160">
              <a:spcBef>
                <a:spcPts val="5"/>
              </a:spcBef>
              <a:buAutoNum type="arabicPlain" startAt="5"/>
              <a:tabLst>
                <a:tab pos="148590" algn="l"/>
              </a:tabLst>
            </a:pPr>
            <a:r>
              <a:rPr lang="en-US" sz="1800" spc="8" dirty="0" smtClean="0">
                <a:latin typeface="Calibri" panose="020F0502020204030204"/>
                <a:cs typeface="Calibri" panose="020F0502020204030204"/>
              </a:rPr>
              <a:t>-</a:t>
            </a:r>
            <a:r>
              <a:rPr sz="1800" spc="8" dirty="0" smtClean="0">
                <a:latin typeface="Calibri" panose="020F0502020204030204"/>
                <a:cs typeface="Calibri" panose="020F0502020204030204"/>
              </a:rPr>
              <a:t>Ahmed </a:t>
            </a:r>
            <a:r>
              <a:rPr sz="1800" spc="-8" dirty="0">
                <a:latin typeface="Calibri" panose="020F0502020204030204"/>
                <a:cs typeface="Calibri" panose="020F0502020204030204"/>
              </a:rPr>
              <a:t>Yasser</a:t>
            </a:r>
            <a:r>
              <a:rPr sz="1800" spc="-67" dirty="0">
                <a:latin typeface="Calibri" panose="020F0502020204030204"/>
                <a:cs typeface="Calibri" panose="020F0502020204030204"/>
              </a:rPr>
              <a:t> </a:t>
            </a:r>
            <a:r>
              <a:rPr sz="1800" spc="-21" dirty="0">
                <a:latin typeface="Calibri" panose="020F0502020204030204"/>
                <a:cs typeface="Calibri" panose="020F0502020204030204"/>
              </a:rPr>
              <a:t>Torky</a:t>
            </a:r>
            <a:endParaRPr sz="1800" dirty="0">
              <a:latin typeface="Calibri" panose="020F0502020204030204"/>
              <a:cs typeface="Calibri" panose="020F0502020204030204"/>
            </a:endParaRPr>
          </a:p>
          <a:p>
            <a:pPr marL="11430" marR="2540">
              <a:spcBef>
                <a:spcPts val="5"/>
              </a:spcBef>
              <a:buAutoNum type="arabicPlain" startAt="5"/>
              <a:tabLst>
                <a:tab pos="177800" algn="l"/>
              </a:tabLst>
            </a:pPr>
            <a:r>
              <a:rPr lang="en-US" sz="1800" spc="5" dirty="0" smtClean="0">
                <a:latin typeface="Calibri" panose="020F0502020204030204"/>
                <a:cs typeface="Calibri" panose="020F0502020204030204"/>
              </a:rPr>
              <a:t>-</a:t>
            </a:r>
            <a:r>
              <a:rPr sz="1800" spc="5" dirty="0" smtClean="0">
                <a:latin typeface="Calibri" panose="020F0502020204030204"/>
                <a:cs typeface="Calibri" panose="020F0502020204030204"/>
              </a:rPr>
              <a:t>Mohamed </a:t>
            </a:r>
            <a:r>
              <a:rPr sz="1800" spc="3" dirty="0">
                <a:latin typeface="Calibri" panose="020F0502020204030204"/>
                <a:cs typeface="Calibri" panose="020F0502020204030204"/>
              </a:rPr>
              <a:t>Ayman</a:t>
            </a:r>
            <a:r>
              <a:rPr sz="1800" spc="-120" dirty="0">
                <a:latin typeface="Calibri" panose="020F0502020204030204"/>
                <a:cs typeface="Calibri" panose="020F0502020204030204"/>
              </a:rPr>
              <a:t> </a:t>
            </a:r>
            <a:r>
              <a:rPr sz="1800" dirty="0">
                <a:latin typeface="Calibri" panose="020F0502020204030204"/>
                <a:cs typeface="Calibri" panose="020F0502020204030204"/>
              </a:rPr>
              <a:t>El-Rasheed  </a:t>
            </a:r>
            <a:endParaRPr lang="en-US" sz="1800" dirty="0" smtClean="0">
              <a:latin typeface="Calibri" panose="020F0502020204030204"/>
              <a:cs typeface="Calibri" panose="020F0502020204030204"/>
            </a:endParaRPr>
          </a:p>
          <a:p>
            <a:pPr marL="11430" marR="2540">
              <a:spcBef>
                <a:spcPts val="5"/>
              </a:spcBef>
              <a:tabLst>
                <a:tab pos="177800" algn="l"/>
              </a:tabLst>
            </a:pPr>
            <a:r>
              <a:rPr sz="1800" spc="10" dirty="0" smtClean="0">
                <a:latin typeface="Calibri" panose="020F0502020204030204"/>
                <a:cs typeface="Calibri" panose="020F0502020204030204"/>
              </a:rPr>
              <a:t>8- </a:t>
            </a:r>
            <a:r>
              <a:rPr sz="1800" spc="3" dirty="0">
                <a:latin typeface="Calibri" panose="020F0502020204030204"/>
                <a:cs typeface="Calibri" panose="020F0502020204030204"/>
              </a:rPr>
              <a:t>Mohamed</a:t>
            </a:r>
            <a:r>
              <a:rPr sz="1800" spc="-72" dirty="0">
                <a:latin typeface="Calibri" panose="020F0502020204030204"/>
                <a:cs typeface="Calibri" panose="020F0502020204030204"/>
              </a:rPr>
              <a:t> </a:t>
            </a:r>
            <a:r>
              <a:rPr sz="1800" spc="5" dirty="0">
                <a:latin typeface="Calibri" panose="020F0502020204030204"/>
                <a:cs typeface="Calibri" panose="020F0502020204030204"/>
              </a:rPr>
              <a:t>Hosni</a:t>
            </a:r>
            <a:endParaRPr sz="1800" dirty="0">
              <a:latin typeface="Calibri" panose="020F0502020204030204"/>
              <a:cs typeface="Calibri" panose="020F0502020204030204"/>
            </a:endParaRPr>
          </a:p>
          <a:p>
            <a:pPr marL="148590" indent="-137160">
              <a:spcBef>
                <a:spcPts val="5"/>
              </a:spcBef>
              <a:buAutoNum type="arabicPlain" startAt="9"/>
              <a:tabLst>
                <a:tab pos="148590" algn="l"/>
              </a:tabLst>
            </a:pPr>
            <a:r>
              <a:rPr lang="en-US" sz="1800" spc="8" dirty="0" smtClean="0">
                <a:latin typeface="Calibri" panose="020F0502020204030204"/>
                <a:cs typeface="Calibri" panose="020F0502020204030204"/>
              </a:rPr>
              <a:t>-</a:t>
            </a:r>
            <a:r>
              <a:rPr sz="1800" spc="8" dirty="0" smtClean="0">
                <a:latin typeface="Calibri" panose="020F0502020204030204"/>
                <a:cs typeface="Calibri" panose="020F0502020204030204"/>
              </a:rPr>
              <a:t>Ahmed</a:t>
            </a:r>
            <a:r>
              <a:rPr sz="1800" spc="-46" dirty="0" smtClean="0">
                <a:latin typeface="Calibri" panose="020F0502020204030204"/>
                <a:cs typeface="Calibri" panose="020F0502020204030204"/>
              </a:rPr>
              <a:t> </a:t>
            </a:r>
            <a:r>
              <a:rPr sz="1800" spc="3" dirty="0">
                <a:latin typeface="Calibri" panose="020F0502020204030204"/>
                <a:cs typeface="Calibri" panose="020F0502020204030204"/>
              </a:rPr>
              <a:t>Moawad</a:t>
            </a:r>
            <a:endParaRPr sz="1800" dirty="0">
              <a:latin typeface="Calibri" panose="020F0502020204030204"/>
              <a:cs typeface="Calibri" panose="020F0502020204030204"/>
            </a:endParaRPr>
          </a:p>
          <a:p>
            <a:pPr marL="212090" indent="-200660">
              <a:spcBef>
                <a:spcPts val="5"/>
              </a:spcBef>
              <a:buAutoNum type="arabicPlain" startAt="9"/>
              <a:tabLst>
                <a:tab pos="212090" algn="l"/>
              </a:tabLst>
            </a:pPr>
            <a:r>
              <a:rPr lang="en-US" sz="1800" spc="5" dirty="0" smtClean="0">
                <a:latin typeface="Calibri" panose="020F0502020204030204"/>
                <a:cs typeface="Calibri" panose="020F0502020204030204"/>
              </a:rPr>
              <a:t>-</a:t>
            </a:r>
            <a:r>
              <a:rPr sz="1800" spc="5" dirty="0" err="1" smtClean="0">
                <a:latin typeface="Calibri" panose="020F0502020204030204"/>
                <a:cs typeface="Calibri" panose="020F0502020204030204"/>
              </a:rPr>
              <a:t>Eslam</a:t>
            </a:r>
            <a:r>
              <a:rPr sz="1800" spc="-21" dirty="0" smtClean="0">
                <a:latin typeface="Calibri" panose="020F0502020204030204"/>
                <a:cs typeface="Calibri" panose="020F0502020204030204"/>
              </a:rPr>
              <a:t> </a:t>
            </a:r>
            <a:r>
              <a:rPr sz="1800" spc="5" dirty="0">
                <a:latin typeface="Calibri" panose="020F0502020204030204"/>
                <a:cs typeface="Calibri" panose="020F0502020204030204"/>
              </a:rPr>
              <a:t>Ahmed</a:t>
            </a:r>
            <a:endParaRPr sz="1800" dirty="0">
              <a:latin typeface="Calibri" panose="020F0502020204030204"/>
              <a:cs typeface="Calibri" panose="020F0502020204030204"/>
            </a:endParaRPr>
          </a:p>
          <a:p>
            <a:pPr marL="212090" indent="-200660">
              <a:spcBef>
                <a:spcPts val="5"/>
              </a:spcBef>
              <a:buAutoNum type="arabicPlain" startAt="9"/>
              <a:tabLst>
                <a:tab pos="212090" algn="l"/>
              </a:tabLst>
            </a:pPr>
            <a:r>
              <a:rPr lang="en-US" sz="1800" spc="3" dirty="0" smtClean="0">
                <a:latin typeface="Calibri" panose="020F0502020204030204"/>
                <a:cs typeface="Calibri" panose="020F0502020204030204"/>
              </a:rPr>
              <a:t>-</a:t>
            </a:r>
            <a:r>
              <a:rPr sz="1800" spc="3" dirty="0" smtClean="0">
                <a:latin typeface="Calibri" panose="020F0502020204030204"/>
                <a:cs typeface="Calibri" panose="020F0502020204030204"/>
              </a:rPr>
              <a:t>Abdallah</a:t>
            </a:r>
            <a:r>
              <a:rPr sz="1800" spc="-8" dirty="0" smtClean="0">
                <a:latin typeface="Calibri" panose="020F0502020204030204"/>
                <a:cs typeface="Calibri" panose="020F0502020204030204"/>
              </a:rPr>
              <a:t> </a:t>
            </a:r>
            <a:r>
              <a:rPr sz="1800" dirty="0">
                <a:latin typeface="Calibri" panose="020F0502020204030204"/>
                <a:cs typeface="Calibri" panose="020F0502020204030204"/>
              </a:rPr>
              <a:t>Abdelhay</a:t>
            </a:r>
            <a:endParaRPr sz="1800" dirty="0">
              <a:latin typeface="Calibri" panose="020F0502020204030204"/>
              <a:cs typeface="Calibri" panose="020F0502020204030204"/>
            </a:endParaRPr>
          </a:p>
          <a:p>
            <a:pPr marL="212090" indent="-200660">
              <a:buAutoNum type="arabicPlain" startAt="9"/>
              <a:tabLst>
                <a:tab pos="212090" algn="l"/>
              </a:tabLst>
            </a:pPr>
            <a:r>
              <a:rPr lang="en-US" sz="1800" spc="3" dirty="0" smtClean="0">
                <a:latin typeface="Calibri" panose="020F0502020204030204"/>
                <a:cs typeface="Calibri" panose="020F0502020204030204"/>
              </a:rPr>
              <a:t>-</a:t>
            </a:r>
            <a:r>
              <a:rPr sz="1800" spc="3" dirty="0" err="1" smtClean="0">
                <a:latin typeface="Calibri" panose="020F0502020204030204"/>
                <a:cs typeface="Calibri" panose="020F0502020204030204"/>
              </a:rPr>
              <a:t>Beshoy</a:t>
            </a:r>
            <a:r>
              <a:rPr sz="1800" spc="-49" dirty="0" smtClean="0">
                <a:latin typeface="Calibri" panose="020F0502020204030204"/>
                <a:cs typeface="Calibri" panose="020F0502020204030204"/>
              </a:rPr>
              <a:t> </a:t>
            </a:r>
            <a:r>
              <a:rPr sz="1800" dirty="0">
                <a:latin typeface="Calibri" panose="020F0502020204030204"/>
                <a:cs typeface="Calibri" panose="020F0502020204030204"/>
              </a:rPr>
              <a:t>Gerges</a:t>
            </a:r>
            <a:endParaRPr sz="1800" dirty="0">
              <a:latin typeface="Calibri" panose="020F0502020204030204"/>
              <a:cs typeface="Calibri" panose="020F0502020204030204"/>
            </a:endParaRPr>
          </a:p>
          <a:p>
            <a:pPr marL="212090" indent="-200660">
              <a:spcBef>
                <a:spcPts val="5"/>
              </a:spcBef>
              <a:buAutoNum type="arabicPlain" startAt="9"/>
              <a:tabLst>
                <a:tab pos="212090" algn="l"/>
              </a:tabLst>
            </a:pPr>
            <a:r>
              <a:rPr lang="en-US" sz="1800" spc="5" dirty="0" smtClean="0">
                <a:latin typeface="Calibri" panose="020F0502020204030204"/>
                <a:cs typeface="Calibri" panose="020F0502020204030204"/>
              </a:rPr>
              <a:t>-</a:t>
            </a:r>
            <a:r>
              <a:rPr sz="1800" spc="5" dirty="0" err="1" smtClean="0">
                <a:latin typeface="Calibri" panose="020F0502020204030204"/>
                <a:cs typeface="Calibri" panose="020F0502020204030204"/>
              </a:rPr>
              <a:t>Moahmed</a:t>
            </a:r>
            <a:r>
              <a:rPr sz="1800" spc="-51" dirty="0" smtClean="0">
                <a:latin typeface="Calibri" panose="020F0502020204030204"/>
                <a:cs typeface="Calibri" panose="020F0502020204030204"/>
              </a:rPr>
              <a:t> </a:t>
            </a:r>
            <a:r>
              <a:rPr sz="1800" spc="-18" dirty="0">
                <a:latin typeface="Calibri" panose="020F0502020204030204"/>
                <a:cs typeface="Calibri" panose="020F0502020204030204"/>
              </a:rPr>
              <a:t>Yehia</a:t>
            </a:r>
            <a:endParaRPr sz="1800" dirty="0">
              <a:latin typeface="Calibri" panose="020F0502020204030204"/>
              <a:cs typeface="Calibri" panose="020F0502020204030204"/>
            </a:endParaRPr>
          </a:p>
          <a:p>
            <a:pPr marL="212090" indent="-200660">
              <a:spcBef>
                <a:spcPts val="5"/>
              </a:spcBef>
              <a:buAutoNum type="arabicPlain" startAt="9"/>
              <a:tabLst>
                <a:tab pos="212090" algn="l"/>
              </a:tabLst>
            </a:pPr>
            <a:r>
              <a:rPr lang="en-US" sz="1800" spc="10" dirty="0" smtClean="0">
                <a:latin typeface="Calibri" panose="020F0502020204030204"/>
                <a:cs typeface="Calibri" panose="020F0502020204030204"/>
              </a:rPr>
              <a:t>- Omar </a:t>
            </a:r>
            <a:r>
              <a:rPr lang="en-US" sz="1800" spc="10" dirty="0" err="1" smtClean="0">
                <a:latin typeface="Calibri" panose="020F0502020204030204"/>
                <a:cs typeface="Calibri" panose="020F0502020204030204"/>
              </a:rPr>
              <a:t>Fatouh</a:t>
            </a:r>
            <a:r>
              <a:rPr lang="en-US" sz="1800" spc="10" dirty="0" smtClean="0">
                <a:latin typeface="Calibri" panose="020F0502020204030204"/>
                <a:cs typeface="Calibri" panose="020F0502020204030204"/>
              </a:rPr>
              <a:t> </a:t>
            </a:r>
            <a:endParaRPr sz="1800" dirty="0">
              <a:latin typeface="Calibri" panose="020F0502020204030204"/>
              <a:cs typeface="Calibri" panose="020F0502020204030204"/>
            </a:endParaRPr>
          </a:p>
        </p:txBody>
      </p:sp>
      <p:sp>
        <p:nvSpPr>
          <p:cNvPr id="7" name="object 7"/>
          <p:cNvSpPr txBox="1"/>
          <p:nvPr/>
        </p:nvSpPr>
        <p:spPr>
          <a:xfrm>
            <a:off x="3764280" y="5241865"/>
            <a:ext cx="2745326" cy="285216"/>
          </a:xfrm>
          <a:prstGeom prst="rect">
            <a:avLst/>
          </a:prstGeom>
        </p:spPr>
        <p:txBody>
          <a:bodyPr vert="horz" wrap="square" lIns="0" tIns="8138" rIns="0" bIns="0" rtlCol="0">
            <a:spAutoFit/>
          </a:bodyPr>
          <a:lstStyle/>
          <a:p>
            <a:pPr marL="6350">
              <a:spcBef>
                <a:spcPts val="65"/>
              </a:spcBef>
            </a:pPr>
            <a:r>
              <a:rPr sz="1800" b="1" spc="8" dirty="0">
                <a:latin typeface="Calibri" panose="020F0502020204030204"/>
                <a:cs typeface="Calibri" panose="020F0502020204030204"/>
              </a:rPr>
              <a:t>Supervised</a:t>
            </a:r>
            <a:r>
              <a:rPr sz="1800" b="1" spc="-117" dirty="0">
                <a:latin typeface="Calibri" panose="020F0502020204030204"/>
                <a:cs typeface="Calibri" panose="020F0502020204030204"/>
              </a:rPr>
              <a:t> </a:t>
            </a:r>
            <a:r>
              <a:rPr sz="1800" b="1" dirty="0">
                <a:latin typeface="Calibri" panose="020F0502020204030204"/>
                <a:cs typeface="Calibri" panose="020F0502020204030204"/>
              </a:rPr>
              <a:t>by:</a:t>
            </a:r>
            <a:endParaRPr sz="1800" dirty="0">
              <a:latin typeface="Calibri" panose="020F0502020204030204"/>
              <a:cs typeface="Calibri" panose="020F0502020204030204"/>
            </a:endParaRPr>
          </a:p>
        </p:txBody>
      </p:sp>
      <p:sp>
        <p:nvSpPr>
          <p:cNvPr id="8" name="object 8"/>
          <p:cNvSpPr txBox="1"/>
          <p:nvPr/>
        </p:nvSpPr>
        <p:spPr>
          <a:xfrm>
            <a:off x="3764280" y="5527081"/>
            <a:ext cx="2745326" cy="1116213"/>
          </a:xfrm>
          <a:prstGeom prst="rect">
            <a:avLst/>
          </a:prstGeom>
        </p:spPr>
        <p:txBody>
          <a:bodyPr vert="horz" wrap="square" lIns="0" tIns="8138" rIns="0" bIns="0" rtlCol="0">
            <a:spAutoFit/>
          </a:bodyPr>
          <a:lstStyle/>
          <a:p>
            <a:pPr marL="115570" indent="-109220">
              <a:lnSpc>
                <a:spcPct val="150000"/>
              </a:lnSpc>
              <a:spcBef>
                <a:spcPts val="65"/>
              </a:spcBef>
              <a:buSzPct val="95000"/>
              <a:buAutoNum type="arabicPlain"/>
              <a:tabLst>
                <a:tab pos="115570" algn="l"/>
              </a:tabLst>
            </a:pPr>
            <a:r>
              <a:rPr lang="en-US" sz="1600" spc="-5" dirty="0" smtClean="0">
                <a:latin typeface="Calibri" panose="020F0502020204030204"/>
                <a:cs typeface="Calibri" panose="020F0502020204030204"/>
              </a:rPr>
              <a:t>-</a:t>
            </a:r>
            <a:r>
              <a:rPr sz="1600" spc="-5" dirty="0" err="1" smtClean="0">
                <a:latin typeface="Calibri" panose="020F0502020204030204"/>
                <a:cs typeface="Calibri" panose="020F0502020204030204"/>
              </a:rPr>
              <a:t>Prof.Dr.Eng</a:t>
            </a:r>
            <a:r>
              <a:rPr sz="1600" spc="-5" dirty="0" smtClean="0">
                <a:latin typeface="Calibri" panose="020F0502020204030204"/>
                <a:cs typeface="Calibri" panose="020F0502020204030204"/>
              </a:rPr>
              <a:t>/</a:t>
            </a:r>
            <a:r>
              <a:rPr sz="1600" spc="-5" dirty="0" err="1" smtClean="0">
                <a:latin typeface="Calibri" panose="020F0502020204030204"/>
                <a:cs typeface="Calibri" panose="020F0502020204030204"/>
              </a:rPr>
              <a:t>Masoad</a:t>
            </a:r>
            <a:r>
              <a:rPr lang="en-US" sz="1600" spc="-5" dirty="0" smtClean="0">
                <a:latin typeface="Calibri" panose="020F0502020204030204"/>
                <a:cs typeface="Calibri" panose="020F0502020204030204"/>
              </a:rPr>
              <a:t> Al-</a:t>
            </a:r>
            <a:r>
              <a:rPr lang="en-US" sz="1600" spc="-5" dirty="0" err="1" smtClean="0">
                <a:latin typeface="Calibri" panose="020F0502020204030204"/>
                <a:cs typeface="Calibri" panose="020F0502020204030204"/>
              </a:rPr>
              <a:t>shahat</a:t>
            </a:r>
            <a:r>
              <a:rPr lang="en-US" sz="1600" spc="-5" dirty="0" smtClean="0">
                <a:latin typeface="Calibri" panose="020F0502020204030204"/>
                <a:cs typeface="Calibri" panose="020F0502020204030204"/>
              </a:rPr>
              <a:t> </a:t>
            </a:r>
            <a:endParaRPr sz="1600" dirty="0">
              <a:latin typeface="Calibri" panose="020F0502020204030204"/>
              <a:cs typeface="Calibri" panose="020F0502020204030204"/>
            </a:endParaRPr>
          </a:p>
          <a:p>
            <a:pPr marL="6350" marR="2540">
              <a:lnSpc>
                <a:spcPct val="150000"/>
              </a:lnSpc>
              <a:spcBef>
                <a:spcPts val="5"/>
              </a:spcBef>
              <a:buSzPct val="95000"/>
              <a:buAutoNum type="arabicPlain"/>
              <a:tabLst>
                <a:tab pos="143510" algn="l"/>
              </a:tabLst>
            </a:pPr>
            <a:r>
              <a:rPr lang="en-US" sz="1600" spc="-10" dirty="0" smtClean="0">
                <a:latin typeface="Calibri" panose="020F0502020204030204"/>
                <a:cs typeface="Calibri" panose="020F0502020204030204"/>
              </a:rPr>
              <a:t>-</a:t>
            </a:r>
            <a:r>
              <a:rPr sz="1600" spc="-10" dirty="0" err="1" smtClean="0">
                <a:latin typeface="Calibri" panose="020F0502020204030204"/>
                <a:cs typeface="Calibri" panose="020F0502020204030204"/>
              </a:rPr>
              <a:t>Prof.Dr.Eng</a:t>
            </a:r>
            <a:r>
              <a:rPr sz="1600" spc="-10" dirty="0" smtClean="0">
                <a:latin typeface="Calibri" panose="020F0502020204030204"/>
                <a:cs typeface="Calibri" panose="020F0502020204030204"/>
              </a:rPr>
              <a:t>/Saeed </a:t>
            </a:r>
            <a:r>
              <a:rPr sz="1600" dirty="0" smtClean="0">
                <a:latin typeface="Calibri" panose="020F0502020204030204"/>
                <a:cs typeface="Calibri" panose="020F0502020204030204"/>
              </a:rPr>
              <a:t>El-</a:t>
            </a:r>
            <a:r>
              <a:rPr sz="1600" dirty="0" err="1" smtClean="0">
                <a:latin typeface="Calibri" panose="020F0502020204030204"/>
                <a:cs typeface="Calibri" panose="020F0502020204030204"/>
              </a:rPr>
              <a:t>Masri</a:t>
            </a:r>
            <a:endParaRPr lang="en-US" sz="1600" dirty="0" smtClean="0">
              <a:latin typeface="Calibri" panose="020F0502020204030204"/>
              <a:cs typeface="Calibri" panose="020F0502020204030204"/>
            </a:endParaRPr>
          </a:p>
          <a:p>
            <a:pPr marL="6350" marR="2540">
              <a:lnSpc>
                <a:spcPct val="150000"/>
              </a:lnSpc>
              <a:spcBef>
                <a:spcPts val="5"/>
              </a:spcBef>
              <a:buSzPct val="95000"/>
              <a:tabLst>
                <a:tab pos="143510" algn="l"/>
              </a:tabLst>
            </a:pPr>
            <a:r>
              <a:rPr sz="1600" spc="-8" dirty="0" smtClean="0">
                <a:latin typeface="Calibri" panose="020F0502020204030204"/>
                <a:cs typeface="Calibri" panose="020F0502020204030204"/>
              </a:rPr>
              <a:t>3-Prof.Dr.Eng/</a:t>
            </a:r>
            <a:r>
              <a:rPr sz="1600" spc="-8" dirty="0" err="1" smtClean="0">
                <a:latin typeface="Calibri" panose="020F0502020204030204"/>
                <a:cs typeface="Calibri" panose="020F0502020204030204"/>
              </a:rPr>
              <a:t>Mohy</a:t>
            </a:r>
            <a:r>
              <a:rPr lang="en-US" sz="1600" spc="-8" dirty="0" smtClean="0">
                <a:latin typeface="Calibri" panose="020F0502020204030204"/>
                <a:cs typeface="Calibri" panose="020F0502020204030204"/>
              </a:rPr>
              <a:t> </a:t>
            </a:r>
            <a:r>
              <a:rPr lang="en-US" sz="1600" spc="-8" dirty="0" err="1" smtClean="0">
                <a:latin typeface="Calibri" panose="020F0502020204030204"/>
                <a:cs typeface="Calibri" panose="020F0502020204030204"/>
              </a:rPr>
              <a:t>Bahag</a:t>
            </a:r>
            <a:r>
              <a:rPr lang="en-US" sz="1600" spc="-8" dirty="0" smtClean="0">
                <a:latin typeface="Calibri" panose="020F0502020204030204"/>
                <a:cs typeface="Calibri" panose="020F0502020204030204"/>
              </a:rPr>
              <a:t> </a:t>
            </a:r>
            <a:endParaRPr sz="1600" dirty="0">
              <a:latin typeface="Calibri" panose="020F0502020204030204"/>
              <a:cs typeface="Calibri" panose="020F0502020204030204"/>
            </a:endParaRPr>
          </a:p>
        </p:txBody>
      </p:sp>
      <p:sp>
        <p:nvSpPr>
          <p:cNvPr id="11" name="object 11"/>
          <p:cNvSpPr/>
          <p:nvPr/>
        </p:nvSpPr>
        <p:spPr>
          <a:xfrm>
            <a:off x="0" y="4866951"/>
            <a:ext cx="4111689" cy="14392"/>
          </a:xfrm>
          <a:custGeom>
            <a:avLst/>
            <a:gdLst/>
            <a:ahLst/>
            <a:cxnLst/>
            <a:rect l="l" t="t" r="r" b="b"/>
            <a:pathLst>
              <a:path w="7553325" h="29209">
                <a:moveTo>
                  <a:pt x="0" y="28595"/>
                </a:moveTo>
                <a:lnTo>
                  <a:pt x="7553324" y="28595"/>
                </a:lnTo>
                <a:lnTo>
                  <a:pt x="7553324" y="0"/>
                </a:lnTo>
                <a:lnTo>
                  <a:pt x="0" y="0"/>
                </a:lnTo>
                <a:lnTo>
                  <a:pt x="0" y="28595"/>
                </a:lnTo>
                <a:close/>
              </a:path>
            </a:pathLst>
          </a:custGeom>
          <a:solidFill>
            <a:srgbClr val="000000"/>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57200"/>
            <a:ext cx="6321287" cy="4247317"/>
          </a:xfrm>
          <a:prstGeom prst="rect">
            <a:avLst/>
          </a:prstGeom>
          <a:noFill/>
        </p:spPr>
        <p:txBody>
          <a:bodyPr wrap="square" rtlCol="0">
            <a:spAutoFit/>
          </a:bodyPr>
          <a:lstStyle/>
          <a:p>
            <a:r>
              <a:rPr lang="en-US" sz="1800" dirty="0"/>
              <a:t>architecture, upper layers relay data, assuming that the lower layers work perfectly. In fact, this model is an effective architecture for explanation, designing, implementation, standardization and use of communications networks. The OSI reference model consists of seven layers: physical, data link, network, transport, session, presentation, and application (</a:t>
            </a:r>
            <a:r>
              <a:rPr lang="en-US" sz="1800" dirty="0" err="1"/>
              <a:t>Shahraeini</a:t>
            </a:r>
            <a:r>
              <a:rPr lang="en-US" sz="1800" dirty="0"/>
              <a:t> et al., 2010). In wide area measurement systems, data resources and WAMS applications normally work at the upper layers of network models. Fig. </a:t>
            </a:r>
            <a:r>
              <a:rPr lang="en-US" sz="1800" dirty="0" smtClean="0"/>
              <a:t>1  </a:t>
            </a:r>
            <a:r>
              <a:rPr lang="en-US" sz="1800" dirty="0"/>
              <a:t>shows the map between OSI layers and three major blocks of WAMS </a:t>
            </a:r>
            <a:r>
              <a:rPr lang="en-US" sz="1800" dirty="0" smtClean="0"/>
              <a:t>. </a:t>
            </a:r>
            <a:r>
              <a:rPr lang="en-US" sz="1800" dirty="0"/>
              <a:t>data resources, WAMS applications and communication system (</a:t>
            </a:r>
            <a:r>
              <a:rPr lang="en-US" sz="1800" dirty="0" err="1"/>
              <a:t>Shahraeini</a:t>
            </a:r>
            <a:r>
              <a:rPr lang="en-US" sz="1800" dirty="0"/>
              <a:t> et al., 2010). </a:t>
            </a:r>
            <a:endParaRPr lang="en-US" sz="1800" dirty="0" smtClean="0"/>
          </a:p>
          <a:p>
            <a:endParaRPr lang="en-US" sz="1800" b="1" dirty="0"/>
          </a:p>
          <a:p>
            <a:endParaRPr lang="en-US" sz="1800" b="1" dirty="0" smtClean="0"/>
          </a:p>
          <a:p>
            <a:endParaRPr lang="en-US" sz="1800" b="1" dirty="0"/>
          </a:p>
          <a:p>
            <a:endParaRPr lang="en-US" sz="1800" b="1"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4267200"/>
            <a:ext cx="6092687" cy="4499703"/>
          </a:xfrm>
          <a:prstGeom prst="rect">
            <a:avLst/>
          </a:prstGeom>
        </p:spPr>
      </p:pic>
      <p:sp>
        <p:nvSpPr>
          <p:cNvPr id="3" name="Rectangle 2"/>
          <p:cNvSpPr/>
          <p:nvPr/>
        </p:nvSpPr>
        <p:spPr>
          <a:xfrm>
            <a:off x="1752600" y="8915400"/>
            <a:ext cx="2826887" cy="369332"/>
          </a:xfrm>
          <a:prstGeom prst="rect">
            <a:avLst/>
          </a:prstGeom>
        </p:spPr>
        <p:txBody>
          <a:bodyPr wrap="square">
            <a:spAutoFit/>
          </a:bodyPr>
          <a:lstStyle/>
          <a:p>
            <a:pPr algn="ctr"/>
            <a:r>
              <a:rPr lang="en-US" sz="1800" b="1" dirty="0"/>
              <a:t>Fig. </a:t>
            </a:r>
            <a:r>
              <a:rPr lang="en-US" sz="1800" b="1" dirty="0" smtClean="0"/>
              <a:t>1.</a:t>
            </a:r>
            <a:endParaRPr lang="en-US" sz="1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762000"/>
            <a:ext cx="4410483" cy="1761229"/>
          </a:xfrm>
          <a:prstGeom prst="rect">
            <a:avLst/>
          </a:prstGeom>
        </p:spPr>
        <p:txBody>
          <a:bodyPr vert="horz" wrap="square" lIns="0" tIns="6836" rIns="0" bIns="0" rtlCol="0">
            <a:spAutoFit/>
          </a:bodyPr>
          <a:lstStyle/>
          <a:p>
            <a:pPr marL="6350" algn="ctr">
              <a:spcBef>
                <a:spcPts val="55"/>
              </a:spcBef>
            </a:pPr>
            <a:r>
              <a:rPr lang="en-US" sz="2400" u="sng" dirty="0" smtClean="0"/>
              <a:t>CHAPTER 2 : PMU</a:t>
            </a:r>
            <a:br>
              <a:rPr lang="en-US" sz="2400" u="sng" dirty="0"/>
            </a:br>
            <a:br>
              <a:rPr lang="en-US" sz="2400" u="sng" dirty="0" smtClean="0"/>
            </a:br>
            <a:br>
              <a:rPr lang="en-US" sz="2400" u="sng" dirty="0"/>
            </a:br>
            <a:br>
              <a:rPr lang="en-US" sz="2400" u="sng" dirty="0" smtClean="0"/>
            </a:br>
            <a:endParaRPr u="sng" dirty="0"/>
          </a:p>
        </p:txBody>
      </p:sp>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026" y="1553817"/>
            <a:ext cx="6172200" cy="7772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57200"/>
            <a:ext cx="6321287" cy="369332"/>
          </a:xfrm>
          <a:prstGeom prst="rect">
            <a:avLst/>
          </a:prstGeom>
          <a:noFill/>
        </p:spPr>
        <p:txBody>
          <a:bodyPr wrap="square" rtlCol="0">
            <a:spAutoFit/>
          </a:bodyPr>
          <a:lstStyle/>
          <a:p>
            <a:endParaRPr lang="en-US" sz="1800" b="1"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0"/>
            <a:ext cx="6400800" cy="9372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57200"/>
            <a:ext cx="6321287" cy="369332"/>
          </a:xfrm>
          <a:prstGeom prst="rect">
            <a:avLst/>
          </a:prstGeom>
          <a:noFill/>
        </p:spPr>
        <p:txBody>
          <a:bodyPr wrap="square" rtlCol="0">
            <a:spAutoFit/>
          </a:bodyPr>
          <a:lstStyle/>
          <a:p>
            <a:endParaRPr lang="en-US" sz="18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304800"/>
            <a:ext cx="6629399" cy="3733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152400"/>
            <a:ext cx="6705600" cy="9144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381000"/>
            <a:ext cx="6172200" cy="92202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84969"/>
            <a:ext cx="6172199" cy="316783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52400"/>
            <a:ext cx="6172200" cy="9067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228600"/>
            <a:ext cx="6324599" cy="90678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762000"/>
            <a:ext cx="4410483" cy="1761229"/>
          </a:xfrm>
          <a:prstGeom prst="rect">
            <a:avLst/>
          </a:prstGeom>
        </p:spPr>
        <p:txBody>
          <a:bodyPr vert="horz" wrap="square" lIns="0" tIns="6836" rIns="0" bIns="0" rtlCol="0">
            <a:spAutoFit/>
          </a:bodyPr>
          <a:lstStyle/>
          <a:p>
            <a:pPr marL="6350" algn="ctr">
              <a:spcBef>
                <a:spcPts val="55"/>
              </a:spcBef>
            </a:pPr>
            <a:r>
              <a:rPr lang="en-US" sz="2400" u="sng" dirty="0" smtClean="0"/>
              <a:t>CHAPTER </a:t>
            </a:r>
            <a:r>
              <a:rPr lang="en-US" sz="2400" u="sng" dirty="0"/>
              <a:t>3</a:t>
            </a:r>
            <a:r>
              <a:rPr lang="en-US" sz="2400" u="sng" dirty="0" smtClean="0"/>
              <a:t> : PDC</a:t>
            </a:r>
            <a:br>
              <a:rPr lang="en-US" sz="2400" u="sng" dirty="0"/>
            </a:br>
            <a:br>
              <a:rPr lang="en-US" sz="2400" u="sng" dirty="0" smtClean="0"/>
            </a:br>
            <a:br>
              <a:rPr lang="en-US" sz="2400" u="sng" dirty="0"/>
            </a:br>
            <a:br>
              <a:rPr lang="en-US" sz="2400" u="sng" dirty="0" smtClean="0"/>
            </a:br>
            <a:endParaRPr u="sng" dirty="0"/>
          </a:p>
        </p:txBody>
      </p:sp>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009" y="1524000"/>
            <a:ext cx="5998864" cy="254421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152400" y="152400"/>
            <a:ext cx="6477000" cy="952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object 3"/>
          <p:cNvSpPr txBox="1">
            <a:spLocks noGrp="1"/>
          </p:cNvSpPr>
          <p:nvPr>
            <p:ph type="title"/>
          </p:nvPr>
        </p:nvSpPr>
        <p:spPr>
          <a:xfrm>
            <a:off x="1905000" y="762000"/>
            <a:ext cx="3299511" cy="376235"/>
          </a:xfrm>
          <a:prstGeom prst="rect">
            <a:avLst/>
          </a:prstGeom>
        </p:spPr>
        <p:txBody>
          <a:bodyPr vert="horz" wrap="square" lIns="0" tIns="6836" rIns="0" bIns="0" rtlCol="0">
            <a:spAutoFit/>
          </a:bodyPr>
          <a:lstStyle/>
          <a:p>
            <a:pPr marL="6350">
              <a:spcBef>
                <a:spcPts val="55"/>
              </a:spcBef>
            </a:pPr>
            <a:r>
              <a:rPr sz="2400" u="sng" dirty="0"/>
              <a:t>ACKNOWLEDGEMENT</a:t>
            </a:r>
            <a:endParaRPr sz="2400" u="sng" dirty="0"/>
          </a:p>
        </p:txBody>
      </p:sp>
      <p:sp>
        <p:nvSpPr>
          <p:cNvPr id="4" name="object 4"/>
          <p:cNvSpPr txBox="1"/>
          <p:nvPr/>
        </p:nvSpPr>
        <p:spPr>
          <a:xfrm>
            <a:off x="304800" y="1676400"/>
            <a:ext cx="6207257" cy="6689090"/>
          </a:xfrm>
          <a:prstGeom prst="rect">
            <a:avLst/>
          </a:prstGeom>
        </p:spPr>
        <p:txBody>
          <a:bodyPr vert="horz" wrap="square" lIns="0" tIns="8138" rIns="0" bIns="0" rtlCol="0">
            <a:spAutoFit/>
          </a:bodyPr>
          <a:lstStyle/>
          <a:p>
            <a:pPr marL="6350" marR="2540" indent="180975" algn="just">
              <a:lnSpc>
                <a:spcPct val="150000"/>
              </a:lnSpc>
              <a:spcBef>
                <a:spcPts val="65"/>
              </a:spcBef>
            </a:pPr>
            <a:r>
              <a:rPr sz="2400" spc="-8" dirty="0">
                <a:latin typeface="Calibri" panose="020F0502020204030204"/>
                <a:cs typeface="Calibri" panose="020F0502020204030204"/>
              </a:rPr>
              <a:t>First </a:t>
            </a:r>
            <a:r>
              <a:rPr sz="2400" dirty="0">
                <a:latin typeface="Calibri" panose="020F0502020204030204"/>
                <a:cs typeface="Calibri" panose="020F0502020204030204"/>
              </a:rPr>
              <a:t>of </a:t>
            </a:r>
            <a:r>
              <a:rPr sz="2400" spc="-3" dirty="0">
                <a:latin typeface="Calibri" panose="020F0502020204030204"/>
                <a:cs typeface="Calibri" panose="020F0502020204030204"/>
              </a:rPr>
              <a:t>all, </a:t>
            </a:r>
            <a:r>
              <a:rPr sz="2400" spc="3" dirty="0">
                <a:latin typeface="Calibri" panose="020F0502020204030204"/>
                <a:cs typeface="Calibri" panose="020F0502020204030204"/>
              </a:rPr>
              <a:t>we </a:t>
            </a:r>
            <a:r>
              <a:rPr sz="2400" spc="-8" dirty="0">
                <a:latin typeface="Calibri" panose="020F0502020204030204"/>
                <a:cs typeface="Calibri" panose="020F0502020204030204"/>
              </a:rPr>
              <a:t>are </a:t>
            </a:r>
            <a:r>
              <a:rPr sz="2400" dirty="0">
                <a:latin typeface="Calibri" panose="020F0502020204030204"/>
                <a:cs typeface="Calibri" panose="020F0502020204030204"/>
              </a:rPr>
              <a:t>deeply </a:t>
            </a:r>
            <a:r>
              <a:rPr sz="2400" spc="-5" dirty="0">
                <a:latin typeface="Calibri" panose="020F0502020204030204"/>
                <a:cs typeface="Calibri" panose="020F0502020204030204"/>
              </a:rPr>
              <a:t>grateful </a:t>
            </a:r>
            <a:r>
              <a:rPr sz="2400" spc="3" dirty="0">
                <a:latin typeface="Calibri" panose="020F0502020204030204"/>
                <a:cs typeface="Calibri" panose="020F0502020204030204"/>
              </a:rPr>
              <a:t>to </a:t>
            </a:r>
            <a:r>
              <a:rPr sz="2400" spc="5" dirty="0">
                <a:latin typeface="Calibri" panose="020F0502020204030204"/>
                <a:cs typeface="Calibri" panose="020F0502020204030204"/>
              </a:rPr>
              <a:t>the </a:t>
            </a:r>
            <a:r>
              <a:rPr sz="2400" dirty="0">
                <a:latin typeface="Calibri" panose="020F0502020204030204"/>
                <a:cs typeface="Calibri" panose="020F0502020204030204"/>
              </a:rPr>
              <a:t>Almighty  </a:t>
            </a:r>
            <a:r>
              <a:rPr sz="2400" spc="-5" dirty="0">
                <a:latin typeface="Calibri" panose="020F0502020204030204"/>
                <a:cs typeface="Calibri" panose="020F0502020204030204"/>
              </a:rPr>
              <a:t>Allah </a:t>
            </a:r>
            <a:r>
              <a:rPr sz="2400" spc="-10" dirty="0">
                <a:latin typeface="Calibri" panose="020F0502020204030204"/>
                <a:cs typeface="Calibri" panose="020F0502020204030204"/>
              </a:rPr>
              <a:t>for </a:t>
            </a:r>
            <a:r>
              <a:rPr sz="2400" spc="-5" dirty="0">
                <a:latin typeface="Calibri" panose="020F0502020204030204"/>
                <a:cs typeface="Calibri" panose="020F0502020204030204"/>
              </a:rPr>
              <a:t>his </a:t>
            </a:r>
            <a:r>
              <a:rPr sz="2400" spc="5" dirty="0">
                <a:latin typeface="Calibri" panose="020F0502020204030204"/>
                <a:cs typeface="Calibri" panose="020F0502020204030204"/>
              </a:rPr>
              <a:t>kindness </a:t>
            </a:r>
            <a:r>
              <a:rPr sz="2400" spc="-3" dirty="0">
                <a:latin typeface="Calibri" panose="020F0502020204030204"/>
                <a:cs typeface="Calibri" panose="020F0502020204030204"/>
              </a:rPr>
              <a:t>and </a:t>
            </a:r>
            <a:r>
              <a:rPr sz="2400" spc="3" dirty="0">
                <a:latin typeface="Calibri" panose="020F0502020204030204"/>
                <a:cs typeface="Calibri" panose="020F0502020204030204"/>
              </a:rPr>
              <a:t>blessings. </a:t>
            </a:r>
            <a:r>
              <a:rPr sz="2400" spc="-28" dirty="0">
                <a:latin typeface="Calibri" panose="020F0502020204030204"/>
                <a:cs typeface="Calibri" panose="020F0502020204030204"/>
              </a:rPr>
              <a:t>We </a:t>
            </a:r>
            <a:r>
              <a:rPr sz="2400" dirty="0">
                <a:latin typeface="Calibri" panose="020F0502020204030204"/>
                <a:cs typeface="Calibri" panose="020F0502020204030204"/>
              </a:rPr>
              <a:t>sincerely thank  </a:t>
            </a:r>
            <a:r>
              <a:rPr sz="2400" spc="3" dirty="0">
                <a:latin typeface="Calibri" panose="020F0502020204030204"/>
                <a:cs typeface="Calibri" panose="020F0502020204030204"/>
              </a:rPr>
              <a:t>our </a:t>
            </a:r>
            <a:r>
              <a:rPr sz="2400" spc="-8" dirty="0">
                <a:latin typeface="Calibri" panose="020F0502020204030204"/>
                <a:cs typeface="Calibri" panose="020F0502020204030204"/>
              </a:rPr>
              <a:t>Professors </a:t>
            </a:r>
            <a:r>
              <a:rPr sz="2400" spc="-10" dirty="0">
                <a:latin typeface="Calibri" panose="020F0502020204030204"/>
                <a:cs typeface="Calibri" panose="020F0502020204030204"/>
              </a:rPr>
              <a:t>for </a:t>
            </a:r>
            <a:r>
              <a:rPr sz="2400" dirty="0">
                <a:latin typeface="Calibri" panose="020F0502020204030204"/>
                <a:cs typeface="Calibri" panose="020F0502020204030204"/>
              </a:rPr>
              <a:t>their </a:t>
            </a:r>
            <a:r>
              <a:rPr sz="2400" spc="3" dirty="0">
                <a:latin typeface="Calibri" panose="020F0502020204030204"/>
                <a:cs typeface="Calibri" panose="020F0502020204030204"/>
              </a:rPr>
              <a:t>support both </a:t>
            </a:r>
            <a:r>
              <a:rPr sz="2400" spc="-5" dirty="0">
                <a:latin typeface="Calibri" panose="020F0502020204030204"/>
                <a:cs typeface="Calibri" panose="020F0502020204030204"/>
              </a:rPr>
              <a:t>academically </a:t>
            </a:r>
            <a:r>
              <a:rPr sz="2400" spc="8" dirty="0">
                <a:latin typeface="Calibri" panose="020F0502020204030204"/>
                <a:cs typeface="Calibri" panose="020F0502020204030204"/>
              </a:rPr>
              <a:t>and  </a:t>
            </a:r>
            <a:r>
              <a:rPr sz="2400" spc="-10" dirty="0">
                <a:latin typeface="Calibri" panose="020F0502020204030204"/>
                <a:cs typeface="Calibri" panose="020F0502020204030204"/>
              </a:rPr>
              <a:t>emotionally. </a:t>
            </a:r>
            <a:r>
              <a:rPr sz="2400" spc="-31" dirty="0">
                <a:latin typeface="Calibri" panose="020F0502020204030204"/>
                <a:cs typeface="Calibri" panose="020F0502020204030204"/>
              </a:rPr>
              <a:t>We </a:t>
            </a:r>
            <a:r>
              <a:rPr sz="2400" spc="-3" dirty="0">
                <a:latin typeface="Calibri" panose="020F0502020204030204"/>
                <a:cs typeface="Calibri" panose="020F0502020204030204"/>
              </a:rPr>
              <a:t>would </a:t>
            </a:r>
            <a:r>
              <a:rPr sz="2400" spc="-15" dirty="0">
                <a:latin typeface="Calibri" panose="020F0502020204030204"/>
                <a:cs typeface="Calibri" panose="020F0502020204030204"/>
              </a:rPr>
              <a:t>like </a:t>
            </a:r>
            <a:r>
              <a:rPr sz="2400" spc="5" dirty="0">
                <a:latin typeface="Calibri" panose="020F0502020204030204"/>
                <a:cs typeface="Calibri" panose="020F0502020204030204"/>
              </a:rPr>
              <a:t>to </a:t>
            </a:r>
            <a:r>
              <a:rPr sz="2400" spc="-8" dirty="0">
                <a:latin typeface="Calibri" panose="020F0502020204030204"/>
                <a:cs typeface="Calibri" panose="020F0502020204030204"/>
              </a:rPr>
              <a:t>thank </a:t>
            </a:r>
            <a:r>
              <a:rPr sz="2400" spc="-10" dirty="0">
                <a:latin typeface="Calibri" panose="020F0502020204030204"/>
                <a:cs typeface="Calibri" panose="020F0502020204030204"/>
              </a:rPr>
              <a:t>our </a:t>
            </a:r>
            <a:r>
              <a:rPr sz="2400" spc="-8" dirty="0">
                <a:latin typeface="Calibri" panose="020F0502020204030204"/>
                <a:cs typeface="Calibri" panose="020F0502020204030204"/>
              </a:rPr>
              <a:t>supervisors </a:t>
            </a:r>
            <a:r>
              <a:rPr lang="" sz="2400" spc="-8" dirty="0">
                <a:latin typeface="Calibri" panose="020F0502020204030204"/>
                <a:cs typeface="Calibri" panose="020F0502020204030204"/>
              </a:rPr>
              <a:t>:</a:t>
            </a:r>
            <a:endParaRPr lang="" sz="2400" spc="-8" dirty="0">
              <a:latin typeface="Calibri" panose="020F0502020204030204"/>
              <a:cs typeface="Calibri" panose="020F0502020204030204"/>
            </a:endParaRPr>
          </a:p>
          <a:p>
            <a:pPr marL="6350" marR="2540" indent="180975" algn="just">
              <a:lnSpc>
                <a:spcPct val="150000"/>
              </a:lnSpc>
              <a:spcBef>
                <a:spcPts val="65"/>
              </a:spcBef>
            </a:pPr>
            <a:r>
              <a:rPr sz="2400" spc="-21" dirty="0">
                <a:latin typeface="Calibri" panose="020F0502020204030204"/>
                <a:cs typeface="Calibri" panose="020F0502020204030204"/>
                <a:sym typeface="+mn-ea"/>
              </a:rPr>
              <a:t>Prof. </a:t>
            </a:r>
            <a:r>
              <a:rPr sz="2400" spc="-38" dirty="0">
                <a:latin typeface="Calibri" panose="020F0502020204030204"/>
                <a:cs typeface="Calibri" panose="020F0502020204030204"/>
                <a:sym typeface="+mn-ea"/>
              </a:rPr>
              <a:t>Dr. </a:t>
            </a:r>
            <a:r>
              <a:rPr sz="2400" spc="-3" dirty="0">
                <a:latin typeface="Calibri" panose="020F0502020204030204"/>
                <a:cs typeface="Calibri" panose="020F0502020204030204"/>
                <a:sym typeface="+mn-ea"/>
              </a:rPr>
              <a:t>Masood elShahat</a:t>
            </a:r>
            <a:r>
              <a:rPr lang="en-US" sz="2400" spc="-3" dirty="0">
                <a:latin typeface="Calibri" panose="020F0502020204030204"/>
                <a:cs typeface="Calibri" panose="020F0502020204030204"/>
                <a:sym typeface="+mn-ea"/>
              </a:rPr>
              <a:t>.</a:t>
            </a:r>
            <a:endParaRPr sz="2400" spc="-5" dirty="0">
              <a:latin typeface="Calibri" panose="020F0502020204030204"/>
              <a:cs typeface="Calibri" panose="020F0502020204030204"/>
            </a:endParaRPr>
          </a:p>
          <a:p>
            <a:pPr marL="6350" marR="2540" indent="180975" algn="just">
              <a:lnSpc>
                <a:spcPct val="150000"/>
              </a:lnSpc>
              <a:spcBef>
                <a:spcPts val="65"/>
              </a:spcBef>
            </a:pPr>
            <a:r>
              <a:rPr sz="2400" spc="-28" dirty="0">
                <a:latin typeface="Calibri" panose="020F0502020204030204"/>
                <a:cs typeface="Calibri" panose="020F0502020204030204"/>
                <a:sym typeface="+mn-ea"/>
              </a:rPr>
              <a:t>Prof.Dr.  </a:t>
            </a:r>
            <a:r>
              <a:rPr sz="2400" dirty="0">
                <a:latin typeface="Calibri" panose="020F0502020204030204"/>
                <a:cs typeface="Calibri" panose="020F0502020204030204"/>
                <a:sym typeface="+mn-ea"/>
              </a:rPr>
              <a:t>Saeed </a:t>
            </a:r>
            <a:r>
              <a:rPr sz="2400" spc="-5" dirty="0">
                <a:latin typeface="Calibri" panose="020F0502020204030204"/>
                <a:cs typeface="Calibri" panose="020F0502020204030204"/>
                <a:sym typeface="+mn-ea"/>
              </a:rPr>
              <a:t>elMasry </a:t>
            </a:r>
            <a:r>
              <a:rPr lang="en-US" sz="2400" spc="-5" dirty="0">
                <a:latin typeface="Calibri" panose="020F0502020204030204"/>
                <a:cs typeface="Calibri" panose="020F0502020204030204"/>
                <a:sym typeface="+mn-ea"/>
              </a:rPr>
              <a:t>.</a:t>
            </a:r>
            <a:endParaRPr sz="2400" spc="-5" dirty="0">
              <a:latin typeface="Calibri" panose="020F0502020204030204"/>
              <a:cs typeface="Calibri" panose="020F0502020204030204"/>
            </a:endParaRPr>
          </a:p>
          <a:p>
            <a:pPr marL="6350" marR="2540" indent="180975" algn="just">
              <a:lnSpc>
                <a:spcPct val="150000"/>
              </a:lnSpc>
              <a:spcBef>
                <a:spcPts val="65"/>
              </a:spcBef>
            </a:pPr>
            <a:r>
              <a:rPr sz="2400" spc="-21" dirty="0">
                <a:latin typeface="Calibri" panose="020F0502020204030204"/>
                <a:cs typeface="Calibri" panose="020F0502020204030204"/>
              </a:rPr>
              <a:t>Prof. </a:t>
            </a:r>
            <a:r>
              <a:rPr sz="2400" spc="-38" dirty="0">
                <a:latin typeface="Calibri" panose="020F0502020204030204"/>
                <a:cs typeface="Calibri" panose="020F0502020204030204"/>
              </a:rPr>
              <a:t>Dr. </a:t>
            </a:r>
            <a:r>
              <a:rPr sz="2400" spc="-28" dirty="0">
                <a:latin typeface="Calibri" panose="020F0502020204030204"/>
                <a:cs typeface="Calibri" panose="020F0502020204030204"/>
              </a:rPr>
              <a:t>Mohy</a:t>
            </a:r>
            <a:r>
              <a:rPr lang="" sz="2400" spc="-28" dirty="0">
                <a:latin typeface="Calibri" panose="020F0502020204030204"/>
                <a:cs typeface="Calibri" panose="020F0502020204030204"/>
              </a:rPr>
              <a:t>.</a:t>
            </a:r>
            <a:r>
              <a:rPr sz="2400" spc="-28" dirty="0">
                <a:latin typeface="Calibri" panose="020F0502020204030204"/>
                <a:cs typeface="Calibri" panose="020F0502020204030204"/>
              </a:rPr>
              <a:t> </a:t>
            </a:r>
            <a:endParaRPr sz="2400" spc="-28" dirty="0">
              <a:latin typeface="Calibri" panose="020F0502020204030204"/>
              <a:cs typeface="Calibri" panose="020F0502020204030204"/>
            </a:endParaRPr>
          </a:p>
          <a:p>
            <a:pPr marL="6350" marR="2540" indent="180975" algn="just">
              <a:lnSpc>
                <a:spcPct val="150000"/>
              </a:lnSpc>
              <a:spcBef>
                <a:spcPts val="65"/>
              </a:spcBef>
            </a:pPr>
            <a:r>
              <a:rPr sz="2400" spc="-10" dirty="0">
                <a:latin typeface="Calibri" panose="020F0502020204030204"/>
                <a:cs typeface="Calibri" panose="020F0502020204030204"/>
              </a:rPr>
              <a:t>for </a:t>
            </a:r>
            <a:r>
              <a:rPr sz="2400" spc="-3" dirty="0">
                <a:latin typeface="Calibri" panose="020F0502020204030204"/>
                <a:cs typeface="Calibri" panose="020F0502020204030204"/>
              </a:rPr>
              <a:t>giving </a:t>
            </a:r>
            <a:r>
              <a:rPr sz="2400" spc="3" dirty="0">
                <a:latin typeface="Calibri" panose="020F0502020204030204"/>
                <a:cs typeface="Calibri" panose="020F0502020204030204"/>
              </a:rPr>
              <a:t>us </a:t>
            </a:r>
            <a:r>
              <a:rPr sz="2400" spc="5" dirty="0">
                <a:latin typeface="Calibri" panose="020F0502020204030204"/>
                <a:cs typeface="Calibri" panose="020F0502020204030204"/>
              </a:rPr>
              <a:t>the </a:t>
            </a:r>
            <a:r>
              <a:rPr sz="2400" spc="3" dirty="0">
                <a:latin typeface="Calibri" panose="020F0502020204030204"/>
                <a:cs typeface="Calibri" panose="020F0502020204030204"/>
              </a:rPr>
              <a:t>opportunity </a:t>
            </a:r>
            <a:r>
              <a:rPr sz="2400" spc="5" dirty="0">
                <a:latin typeface="Calibri" panose="020F0502020204030204"/>
                <a:cs typeface="Calibri" panose="020F0502020204030204"/>
              </a:rPr>
              <a:t>to </a:t>
            </a:r>
            <a:r>
              <a:rPr sz="2400" spc="-10" dirty="0">
                <a:latin typeface="Calibri" panose="020F0502020204030204"/>
                <a:cs typeface="Calibri" panose="020F0502020204030204"/>
              </a:rPr>
              <a:t>work </a:t>
            </a:r>
            <a:r>
              <a:rPr sz="2400" spc="3" dirty="0">
                <a:latin typeface="Calibri" panose="020F0502020204030204"/>
                <a:cs typeface="Calibri" panose="020F0502020204030204"/>
              </a:rPr>
              <a:t>on  </a:t>
            </a:r>
            <a:r>
              <a:rPr sz="2400" spc="8" dirty="0">
                <a:latin typeface="Calibri" panose="020F0502020204030204"/>
                <a:cs typeface="Calibri" panose="020F0502020204030204"/>
              </a:rPr>
              <a:t>such </a:t>
            </a:r>
            <a:r>
              <a:rPr sz="2400" spc="-5" dirty="0">
                <a:latin typeface="Calibri" panose="020F0502020204030204"/>
                <a:cs typeface="Calibri" panose="020F0502020204030204"/>
              </a:rPr>
              <a:t>project. </a:t>
            </a:r>
            <a:r>
              <a:rPr sz="2400" spc="-3" dirty="0">
                <a:latin typeface="Calibri" panose="020F0502020204030204"/>
                <a:cs typeface="Calibri" panose="020F0502020204030204"/>
              </a:rPr>
              <a:t>In addition </a:t>
            </a:r>
            <a:r>
              <a:rPr sz="2400" spc="5" dirty="0">
                <a:latin typeface="Calibri" panose="020F0502020204030204"/>
                <a:cs typeface="Calibri" panose="020F0502020204030204"/>
              </a:rPr>
              <a:t>to  </a:t>
            </a:r>
            <a:r>
              <a:rPr sz="2400" dirty="0">
                <a:latin typeface="Calibri" panose="020F0502020204030204"/>
                <a:cs typeface="Calibri" panose="020F0502020204030204"/>
              </a:rPr>
              <a:t>their patience, </a:t>
            </a:r>
            <a:r>
              <a:rPr sz="2400" spc="3" dirty="0">
                <a:latin typeface="Calibri" panose="020F0502020204030204"/>
                <a:cs typeface="Calibri" panose="020F0502020204030204"/>
              </a:rPr>
              <a:t>we  </a:t>
            </a:r>
            <a:r>
              <a:rPr sz="2400" spc="-3" dirty="0">
                <a:latin typeface="Calibri" panose="020F0502020204030204"/>
                <a:cs typeface="Calibri" panose="020F0502020204030204"/>
              </a:rPr>
              <a:t>appreciate </a:t>
            </a:r>
            <a:r>
              <a:rPr sz="2400" dirty="0">
                <a:latin typeface="Calibri" panose="020F0502020204030204"/>
                <a:cs typeface="Calibri" panose="020F0502020204030204"/>
              </a:rPr>
              <a:t>their </a:t>
            </a:r>
            <a:r>
              <a:rPr sz="2400" spc="-5" dirty="0">
                <a:latin typeface="Calibri" panose="020F0502020204030204"/>
                <a:cs typeface="Calibri" panose="020F0502020204030204"/>
              </a:rPr>
              <a:t>encouragement, </a:t>
            </a:r>
            <a:r>
              <a:rPr sz="2400" dirty="0">
                <a:latin typeface="Calibri" panose="020F0502020204030204"/>
                <a:cs typeface="Calibri" panose="020F0502020204030204"/>
              </a:rPr>
              <a:t>guidance, </a:t>
            </a:r>
            <a:r>
              <a:rPr sz="2400" spc="-5" dirty="0">
                <a:latin typeface="Calibri" panose="020F0502020204030204"/>
                <a:cs typeface="Calibri" panose="020F0502020204030204"/>
              </a:rPr>
              <a:t>and </a:t>
            </a:r>
            <a:r>
              <a:rPr sz="2400" spc="-3" dirty="0">
                <a:latin typeface="Calibri" panose="020F0502020204030204"/>
                <a:cs typeface="Calibri" panose="020F0502020204030204"/>
              </a:rPr>
              <a:t>support  throughout </a:t>
            </a:r>
            <a:r>
              <a:rPr sz="2400" spc="3" dirty="0">
                <a:latin typeface="Calibri" panose="020F0502020204030204"/>
                <a:cs typeface="Calibri" panose="020F0502020204030204"/>
              </a:rPr>
              <a:t>the </a:t>
            </a:r>
            <a:r>
              <a:rPr sz="2400" spc="-3" dirty="0">
                <a:latin typeface="Calibri" panose="020F0502020204030204"/>
                <a:cs typeface="Calibri" panose="020F0502020204030204"/>
              </a:rPr>
              <a:t>whole</a:t>
            </a:r>
            <a:r>
              <a:rPr sz="2400" spc="-46" dirty="0">
                <a:latin typeface="Calibri" panose="020F0502020204030204"/>
                <a:cs typeface="Calibri" panose="020F0502020204030204"/>
              </a:rPr>
              <a:t> </a:t>
            </a:r>
            <a:r>
              <a:rPr sz="2400" dirty="0">
                <a:latin typeface="Calibri" panose="020F0502020204030204"/>
                <a:cs typeface="Calibri" panose="020F0502020204030204"/>
              </a:rPr>
              <a:t>project.</a:t>
            </a:r>
            <a:endParaRPr sz="2400"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152400"/>
            <a:ext cx="6629400" cy="90678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301488"/>
            <a:ext cx="6400800" cy="2213111"/>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514599"/>
            <a:ext cx="6477000" cy="388620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304800"/>
            <a:ext cx="6477000" cy="899159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228600"/>
            <a:ext cx="6324600" cy="389664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762000"/>
            <a:ext cx="4410483" cy="2130561"/>
          </a:xfrm>
          <a:prstGeom prst="rect">
            <a:avLst/>
          </a:prstGeom>
        </p:spPr>
        <p:txBody>
          <a:bodyPr vert="horz" wrap="square" lIns="0" tIns="6836" rIns="0" bIns="0" rtlCol="0">
            <a:spAutoFit/>
          </a:bodyPr>
          <a:lstStyle/>
          <a:p>
            <a:pPr marL="6350" lvl="0" algn="ctr" rtl="0">
              <a:spcBef>
                <a:spcPts val="55"/>
              </a:spcBef>
            </a:pPr>
            <a:r>
              <a:rPr lang="en-US" sz="2400" u="sng" dirty="0" smtClean="0"/>
              <a:t>CHAPTER 4 :</a:t>
            </a:r>
            <a:r>
              <a:rPr lang="en-US" altLang="en-US" sz="2400" u="sng" dirty="0">
                <a:latin typeface="Calibri" panose="020F0502020204030204" pitchFamily="34" charset="0"/>
                <a:ea typeface="Calibri" panose="020F0502020204030204" pitchFamily="34" charset="0"/>
              </a:rPr>
              <a:t>IEC 61850 Standard.</a:t>
            </a:r>
            <a:br>
              <a:rPr lang="en-US" altLang="en-US" sz="2400" b="0" dirty="0"/>
            </a:br>
            <a:br>
              <a:rPr lang="en-US" sz="2400" u="sng" dirty="0"/>
            </a:br>
            <a:br>
              <a:rPr lang="en-US" sz="2400" u="sng" dirty="0" smtClean="0"/>
            </a:br>
            <a:br>
              <a:rPr lang="en-US" sz="2400" u="sng" dirty="0"/>
            </a:br>
            <a:br>
              <a:rPr lang="en-US" sz="2400" u="sng" dirty="0" smtClean="0"/>
            </a:br>
            <a:endParaRPr u="sng" dirty="0"/>
          </a:p>
        </p:txBody>
      </p:sp>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1" y="1371600"/>
            <a:ext cx="6476999" cy="77724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524000"/>
            <a:ext cx="489531" cy="3070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443" y="228600"/>
            <a:ext cx="6706181" cy="94488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0"/>
            <a:ext cx="6324600" cy="37338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200400"/>
            <a:ext cx="6553200" cy="32766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228600"/>
            <a:ext cx="6400800" cy="92202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228600"/>
            <a:ext cx="6172200" cy="47244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33130"/>
            <a:ext cx="6477000" cy="94488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2720" y="106680"/>
            <a:ext cx="6477000" cy="952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object 3"/>
          <p:cNvSpPr txBox="1">
            <a:spLocks noGrp="1"/>
          </p:cNvSpPr>
          <p:nvPr>
            <p:ph type="title"/>
          </p:nvPr>
        </p:nvSpPr>
        <p:spPr>
          <a:xfrm>
            <a:off x="1905000" y="762000"/>
            <a:ext cx="3299511" cy="376235"/>
          </a:xfrm>
          <a:prstGeom prst="rect">
            <a:avLst/>
          </a:prstGeom>
        </p:spPr>
        <p:txBody>
          <a:bodyPr vert="horz" wrap="square" lIns="0" tIns="6836" rIns="0" bIns="0" rtlCol="0">
            <a:spAutoFit/>
          </a:bodyPr>
          <a:lstStyle/>
          <a:p>
            <a:pPr marL="6350" algn="ctr">
              <a:spcBef>
                <a:spcPts val="55"/>
              </a:spcBef>
            </a:pPr>
            <a:r>
              <a:rPr lang="en-US" sz="2400" u="sng" dirty="0"/>
              <a:t>ABSTRACT</a:t>
            </a:r>
            <a:endParaRPr sz="2400" u="sng" dirty="0"/>
          </a:p>
        </p:txBody>
      </p:sp>
      <p:sp>
        <p:nvSpPr>
          <p:cNvPr id="4" name="object 4"/>
          <p:cNvSpPr txBox="1"/>
          <p:nvPr/>
        </p:nvSpPr>
        <p:spPr>
          <a:xfrm>
            <a:off x="304800" y="1676400"/>
            <a:ext cx="6207257" cy="5794417"/>
          </a:xfrm>
          <a:prstGeom prst="rect">
            <a:avLst/>
          </a:prstGeom>
        </p:spPr>
        <p:txBody>
          <a:bodyPr vert="horz" wrap="square" lIns="0" tIns="8138" rIns="0" bIns="0" rtlCol="0">
            <a:spAutoFit/>
          </a:bodyPr>
          <a:lstStyle/>
          <a:p>
            <a:pPr marL="6350" marR="4445" indent="117475" algn="justLow">
              <a:spcBef>
                <a:spcPts val="65"/>
              </a:spcBef>
            </a:pPr>
            <a:r>
              <a:rPr lang="en-US" sz="2000" dirty="0">
                <a:cs typeface="Calibri" panose="020F0502020204030204"/>
              </a:rPr>
              <a:t>In the present modern era, the demand of electrical energy has  greatly increased. The demand of electric supply has been  increased drastically which requires a very costly kind of  </a:t>
            </a:r>
            <a:r>
              <a:rPr lang="en-US" sz="2000" dirty="0" err="1">
                <a:cs typeface="Calibri" panose="020F0502020204030204"/>
              </a:rPr>
              <a:t>equipments</a:t>
            </a:r>
            <a:r>
              <a:rPr lang="en-US" sz="2000" dirty="0">
                <a:cs typeface="Calibri" panose="020F0502020204030204"/>
              </a:rPr>
              <a:t> </a:t>
            </a:r>
            <a:r>
              <a:rPr lang="en-US" sz="2000" dirty="0" smtClean="0">
                <a:cs typeface="Calibri" panose="020F0502020204030204"/>
              </a:rPr>
              <a:t> and </a:t>
            </a:r>
            <a:r>
              <a:rPr lang="en-US" sz="2000" dirty="0">
                <a:cs typeface="Calibri" panose="020F0502020204030204"/>
              </a:rPr>
              <a:t>huge in </a:t>
            </a:r>
            <a:r>
              <a:rPr lang="en-US" sz="2000" dirty="0" smtClean="0">
                <a:cs typeface="Calibri" panose="020F0502020204030204"/>
              </a:rPr>
              <a:t>size with a huge distance between each of them that requires an agile way of communication for taking the right action required for the fault </a:t>
            </a:r>
            <a:endParaRPr lang="en-US" sz="2000" dirty="0">
              <a:cs typeface="Calibri" panose="020F0502020204030204"/>
            </a:endParaRPr>
          </a:p>
          <a:p>
            <a:pPr algn="justLow">
              <a:spcBef>
                <a:spcPts val="5"/>
              </a:spcBef>
            </a:pPr>
            <a:endParaRPr lang="en-US" sz="2800" dirty="0" smtClean="0">
              <a:latin typeface="Times New Roman" panose="02020603050405020304"/>
              <a:cs typeface="Times New Roman" panose="02020603050405020304"/>
            </a:endParaRPr>
          </a:p>
          <a:p>
            <a:pPr marL="6350" marR="3175" indent="136525" algn="justLow"/>
            <a:r>
              <a:rPr lang="en-US" sz="2000" dirty="0" smtClean="0">
                <a:cs typeface="Calibri" panose="020F0502020204030204"/>
              </a:rPr>
              <a:t>Our Project is based on simulating a part of the grid and communicating the data of the system to a PDC using </a:t>
            </a:r>
            <a:r>
              <a:rPr lang="en-US" sz="2000" dirty="0" err="1" smtClean="0">
                <a:cs typeface="Calibri" panose="020F0502020204030204"/>
              </a:rPr>
              <a:t>wifi</a:t>
            </a:r>
            <a:r>
              <a:rPr lang="en-US" sz="2000" dirty="0" smtClean="0">
                <a:cs typeface="Calibri" panose="020F0502020204030204"/>
              </a:rPr>
              <a:t> and GPS to give an accurate real time data.</a:t>
            </a:r>
            <a:endParaRPr lang="en-US" sz="2000" dirty="0" smtClean="0">
              <a:cs typeface="Calibri" panose="020F0502020204030204"/>
            </a:endParaRPr>
          </a:p>
          <a:p>
            <a:pPr marL="6350" marR="3175" indent="136525" algn="justLow"/>
            <a:endParaRPr lang="en-US" sz="2000" dirty="0">
              <a:latin typeface="Times New Roman" panose="02020603050405020304"/>
              <a:cs typeface="Calibri" panose="020F0502020204030204"/>
            </a:endParaRPr>
          </a:p>
          <a:p>
            <a:pPr marL="6350" marR="3175" indent="136525" algn="justLow"/>
            <a:endParaRPr lang="en-US" sz="2800" dirty="0" smtClean="0">
              <a:latin typeface="Times New Roman" panose="02020603050405020304"/>
              <a:cs typeface="Times New Roman" panose="02020603050405020304"/>
            </a:endParaRPr>
          </a:p>
          <a:p>
            <a:pPr marL="6350" marR="2540" indent="175895" algn="justLow"/>
            <a:r>
              <a:rPr lang="en-US" sz="2000" dirty="0" smtClean="0">
                <a:cs typeface="Calibri" panose="020F0502020204030204"/>
              </a:rPr>
              <a:t>In order to achieve this we analyzed the system before hand and simulated the several faults and failures in order to have an accurate data in implementation along with integrating the protection with the communication part in the project.</a:t>
            </a:r>
            <a:endParaRPr lang="en-US" sz="2000" dirty="0">
              <a:cs typeface="Calibri" panose="020F05020202040302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26" y="0"/>
            <a:ext cx="6622354" cy="54102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52400"/>
            <a:ext cx="6142252" cy="952499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000"/>
            <a:ext cx="6858000" cy="48768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5944115" cy="12192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91" y="381000"/>
            <a:ext cx="6607113" cy="8763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304800"/>
            <a:ext cx="6218459" cy="48768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152400"/>
            <a:ext cx="6591871" cy="70104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228600"/>
            <a:ext cx="5791200" cy="48006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304800"/>
            <a:ext cx="5943600" cy="75438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457200"/>
            <a:ext cx="5943600" cy="18288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 y="990600"/>
            <a:ext cx="6477000" cy="7086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240" y="132080"/>
            <a:ext cx="6477000" cy="952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
            </a:r>
            <a:endParaRPr lang="en-US" dirty="0"/>
          </a:p>
        </p:txBody>
      </p:sp>
      <p:sp>
        <p:nvSpPr>
          <p:cNvPr id="3" name="object 3"/>
          <p:cNvSpPr txBox="1">
            <a:spLocks noGrp="1"/>
          </p:cNvSpPr>
          <p:nvPr>
            <p:ph type="title"/>
          </p:nvPr>
        </p:nvSpPr>
        <p:spPr>
          <a:xfrm>
            <a:off x="1905000" y="762000"/>
            <a:ext cx="3299511" cy="376235"/>
          </a:xfrm>
          <a:prstGeom prst="rect">
            <a:avLst/>
          </a:prstGeom>
        </p:spPr>
        <p:txBody>
          <a:bodyPr vert="horz" wrap="square" lIns="0" tIns="6836" rIns="0" bIns="0" rtlCol="0">
            <a:spAutoFit/>
          </a:bodyPr>
          <a:lstStyle/>
          <a:p>
            <a:pPr marL="6350" algn="ctr">
              <a:spcBef>
                <a:spcPts val="55"/>
              </a:spcBef>
            </a:pPr>
            <a:r>
              <a:rPr lang="en-US" sz="2400" u="sng" dirty="0"/>
              <a:t>LIST OF CONTENTS </a:t>
            </a:r>
            <a:endParaRPr sz="2400" u="sng" dirty="0"/>
          </a:p>
        </p:txBody>
      </p:sp>
      <p:sp>
        <p:nvSpPr>
          <p:cNvPr id="2" name="Rectangle 1"/>
          <p:cNvSpPr>
            <a:spLocks noChangeArrowheads="1"/>
          </p:cNvSpPr>
          <p:nvPr/>
        </p:nvSpPr>
        <p:spPr bwMode="auto">
          <a:xfrm>
            <a:off x="228600" y="-290051"/>
            <a:ext cx="6324600" cy="978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1pPr>
            <a:lvl2pPr marL="4572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2pPr>
            <a:lvl3pPr marL="9144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3pPr>
            <a:lvl4pPr marL="13716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4pPr>
            <a:lvl5pPr marL="18288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tabLst>
                <a:tab pos="5937250" algn="r"/>
              </a:tabLst>
              <a:defRPr>
                <a:solidFill>
                  <a:schemeClr val="tx1"/>
                </a:solidFill>
                <a:latin typeface="Arial" panose="020B0604020202020204" pitchFamily="34" charset="0"/>
                <a:cs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endPar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endParaRPr lang="en-US" altLang="en-US" sz="1800" b="1" dirty="0">
              <a:latin typeface="Calibri" panose="020F0502020204030204" pitchFamily="34" charset="0"/>
              <a:ea typeface="Calibri" panose="020F0502020204030204" pitchFamily="34" charset="0"/>
              <a:cs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endPar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endParaRPr lang="en-US" altLang="en-US" sz="1800" b="1" dirty="0">
              <a:latin typeface="Calibri" panose="020F0502020204030204" pitchFamily="34" charset="0"/>
              <a:ea typeface="Calibri" panose="020F0502020204030204" pitchFamily="34" charset="0"/>
              <a:cs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endPar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Light" panose="020F03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Light" panose="020F0302020204030204" pitchFamily="34" charset="0"/>
              </a:rPr>
              <a:t>LIST OF ACRONYMS</a:t>
            </a:r>
            <a:endParaRPr kumimoji="0" lang="en-US" altLang="en-US" sz="1800" b="0"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Chapter 1 : </a:t>
            </a:r>
            <a:r>
              <a:rPr kumimoji="0" lang="en-US" altLang="en-US" sz="1800" b="1" i="0" u="none" strike="noStrike" cap="none" normalizeH="0" baseline="0" dirty="0" smtClean="0">
                <a:ln>
                  <a:noFill/>
                </a:ln>
                <a:solidFill>
                  <a:schemeClr val="tx1"/>
                </a:solidFill>
                <a:effectLst/>
                <a:ea typeface="Calibri" panose="020F0502020204030204" pitchFamily="34" charset="0"/>
              </a:rPr>
              <a:t>Introduction</a:t>
            </a:r>
            <a:endParaRPr kumimoji="0" lang="en-US" altLang="en-US" sz="1800" b="1" i="0" u="none" strike="noStrike" cap="none" normalizeH="0" baseline="0" dirty="0" smtClean="0">
              <a:ln>
                <a:noFill/>
              </a:ln>
              <a:solidFill>
                <a:schemeClr val="tx1"/>
              </a:solidFill>
              <a:effectLst/>
              <a:ea typeface="Calibri" panose="020F0502020204030204" pitchFamily="34" charset="0"/>
            </a:endParaRPr>
          </a:p>
          <a:p>
            <a:pPr marL="742950" lvl="1" indent="-285750" defTabSz="914400" eaLnBrk="0" hangingPunct="0">
              <a:buFont typeface="Arial" panose="020B0604020202020204" pitchFamily="34" charset="0"/>
              <a:buChar char="•"/>
            </a:pPr>
            <a:r>
              <a:rPr lang="en-US" altLang="en-US" sz="1800" b="1" dirty="0" smtClean="0">
                <a:latin typeface="Calibri" panose="020F0502020204030204" pitchFamily="34" charset="0"/>
                <a:ea typeface="Calibri" panose="020F0502020204030204" pitchFamily="34" charset="0"/>
              </a:rPr>
              <a:t>1.1. </a:t>
            </a:r>
            <a:r>
              <a:rPr lang="en-US" sz="1800" b="1" dirty="0"/>
              <a:t>MOTIVATION FOR THE </a:t>
            </a:r>
            <a:r>
              <a:rPr lang="en-US" sz="1800" b="1" dirty="0" smtClean="0"/>
              <a:t>WORK.</a:t>
            </a:r>
            <a:endParaRPr lang="en-US" altLang="en-US" sz="1800" b="1" dirty="0"/>
          </a:p>
          <a:p>
            <a:pPr marL="742950" lvl="1" indent="-285750" defTabSz="914400" eaLnBrk="0" hangingPunct="0">
              <a:buFont typeface="Arial" panose="020B0604020202020204" pitchFamily="34" charset="0"/>
              <a:buChar char="•"/>
            </a:pPr>
            <a:r>
              <a:rPr lang="en-US" altLang="en-US" sz="1800" b="1" dirty="0" smtClean="0">
                <a:latin typeface="Calibri" panose="020F0502020204030204" pitchFamily="34" charset="0"/>
                <a:ea typeface="Calibri" panose="020F0502020204030204" pitchFamily="34" charset="0"/>
              </a:rPr>
              <a:t>1.2. BASIC COMPONENTS IN WIDE AREA. </a:t>
            </a:r>
            <a:endParaRPr lang="en-US" altLang="en-US" sz="1800" b="1" dirty="0" smtClean="0">
              <a:latin typeface="Calibri" panose="020F0502020204030204" pitchFamily="34" charset="0"/>
              <a:ea typeface="Calibri" panose="020F0502020204030204" pitchFamily="34" charset="0"/>
            </a:endParaRPr>
          </a:p>
          <a:p>
            <a:pPr lvl="1" defTabSz="914400" eaLnBrk="0" hangingPunct="0"/>
            <a:endParaRPr lang="en-US" altLang="en-US" sz="1800" b="1" dirty="0" smtClean="0">
              <a:latin typeface="Calibri" panose="020F0502020204030204" pitchFamily="34" charset="0"/>
              <a:ea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Chapter 2 : PMU</a:t>
            </a:r>
            <a:endParaRPr kumimoji="0" lang="en-US" altLang="en-US" sz="1800" b="0" i="0" u="none" strike="noStrike" cap="none" normalizeH="0" baseline="0" dirty="0" smtClean="0">
              <a:ln>
                <a:noFill/>
              </a:ln>
              <a:solidFill>
                <a:schemeClr val="tx1"/>
              </a:solidFill>
              <a:effectLst/>
            </a:endParaRPr>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2.1. </a:t>
            </a:r>
            <a:r>
              <a:rPr kumimoji="0" lang="en-US" altLang="en-US" sz="1800" b="1" i="0" u="none" strike="noStrike" cap="none" normalizeH="0" baseline="0" dirty="0" smtClean="0">
                <a:ln>
                  <a:noFill/>
                </a:ln>
                <a:solidFill>
                  <a:schemeClr val="tx1"/>
                </a:solidFill>
                <a:effectLst/>
                <a:ea typeface="Calibri" panose="020F0502020204030204" pitchFamily="34" charset="0"/>
              </a:rPr>
              <a:t>Introduction</a:t>
            </a:r>
            <a:endParaRPr kumimoji="0" lang="en-US" altLang="en-US" sz="1800" b="1" i="0" u="none" strike="noStrike" cap="none" normalizeH="0" baseline="0" dirty="0" smtClean="0">
              <a:ln>
                <a:noFill/>
              </a:ln>
              <a:solidFill>
                <a:schemeClr val="tx1"/>
              </a:solidFill>
              <a:effectLst/>
            </a:endParaRPr>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2.2. </a:t>
            </a:r>
            <a:r>
              <a:rPr lang="en-US" sz="1800" b="1" dirty="0" smtClean="0"/>
              <a:t>PMU ARCHITECTURE.</a:t>
            </a:r>
            <a:endParaRPr lang="en-US" sz="1800" b="1" dirty="0" smtClean="0"/>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rPr>
              <a:t>2.3. </a:t>
            </a:r>
            <a:r>
              <a:rPr lang="en-US" sz="1800" b="1" dirty="0"/>
              <a:t>DISTRIBUTED </a:t>
            </a:r>
            <a:r>
              <a:rPr lang="en-US" sz="1800" b="1" dirty="0" smtClean="0"/>
              <a:t>PMU.</a:t>
            </a:r>
            <a:endParaRPr lang="en-US" sz="1800" b="1" dirty="0" smtClean="0"/>
          </a:p>
          <a:p>
            <a:pPr lvl="1" defTabSz="914400" eaLnBrk="0" hangingPunct="0"/>
            <a:endParaRPr kumimoji="0" lang="en-US" altLang="en-US" sz="1800" b="1"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Chapter 3 :  PDC.</a:t>
            </a:r>
            <a:endParaRPr kumimoji="0" lang="en-US" altLang="en-US" sz="1800" b="0" i="0" u="none" strike="noStrike" cap="none" normalizeH="0" baseline="0" dirty="0" smtClean="0">
              <a:ln>
                <a:noFill/>
              </a:ln>
              <a:solidFill>
                <a:schemeClr val="tx1"/>
              </a:solidFill>
              <a:effectLst/>
            </a:endParaRPr>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3.1. </a:t>
            </a:r>
            <a:r>
              <a:rPr lang="en-US" sz="1800" b="1" dirty="0"/>
              <a:t>PDC </a:t>
            </a:r>
            <a:r>
              <a:rPr lang="en-US" altLang="en-US" sz="1800" b="1" dirty="0">
                <a:ea typeface="Calibri" panose="020F0502020204030204" pitchFamily="34" charset="0"/>
              </a:rPr>
              <a:t>Introduction</a:t>
            </a:r>
            <a:r>
              <a:rPr lang="en-US" altLang="en-US" sz="1800" b="1" dirty="0">
                <a:latin typeface="Arial Black" panose="020B0A04020102020204" pitchFamily="34" charset="0"/>
                <a:ea typeface="Calibri" panose="020F0502020204030204" pitchFamily="34" charset="0"/>
              </a:rPr>
              <a:t> </a:t>
            </a:r>
            <a:r>
              <a:rPr lang="en-US" altLang="en-US" sz="1800" b="1" dirty="0">
                <a:ea typeface="Calibri" panose="020F0502020204030204" pitchFamily="34" charset="0"/>
              </a:rPr>
              <a:t>and</a:t>
            </a:r>
            <a:r>
              <a:rPr lang="en-US" altLang="en-US" sz="1800" b="1" dirty="0">
                <a:latin typeface="Arial Black" panose="020B0A04020102020204" pitchFamily="34" charset="0"/>
                <a:ea typeface="Calibri" panose="020F0502020204030204" pitchFamily="34" charset="0"/>
              </a:rPr>
              <a:t> </a:t>
            </a:r>
            <a:r>
              <a:rPr lang="en-US" sz="1800" b="1" dirty="0"/>
              <a:t>ARCHITECTURE</a:t>
            </a:r>
            <a:r>
              <a:rPr lang="en-US" sz="1800" b="1" dirty="0" smtClean="0"/>
              <a:t>.</a:t>
            </a:r>
            <a:endParaRPr lang="en-US" sz="1800" b="1" dirty="0" smtClean="0"/>
          </a:p>
          <a:p>
            <a:pPr lvl="1" defTabSz="914400" eaLnBrk="0" hangingPunct="0"/>
            <a:endParaRPr kumimoji="0" lang="en-US" altLang="en-US" sz="1800" b="0"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Chapter 4 : IEC 61850</a:t>
            </a:r>
            <a:r>
              <a:rPr kumimoji="0" lang="en-US" altLang="en-US" sz="1800" b="1" i="0" u="none" strike="noStrike" cap="none" normalizeH="0" dirty="0" smtClean="0">
                <a:ln>
                  <a:noFill/>
                </a:ln>
                <a:solidFill>
                  <a:schemeClr val="tx1"/>
                </a:solidFill>
                <a:effectLst/>
                <a:latin typeface="Calibri" panose="020F0502020204030204" pitchFamily="34" charset="0"/>
                <a:ea typeface="Calibri" panose="020F0502020204030204" pitchFamily="34" charset="0"/>
              </a:rPr>
              <a:t> Standard.</a:t>
            </a:r>
            <a:endParaRPr kumimoji="0" lang="en-US" altLang="en-US" sz="1800" b="0" i="0" u="none" strike="noStrike" cap="none" normalizeH="0" baseline="0" dirty="0" smtClean="0">
              <a:ln>
                <a:noFill/>
              </a:ln>
              <a:solidFill>
                <a:schemeClr val="tx1"/>
              </a:solidFill>
              <a:effectLst/>
            </a:endParaRPr>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4.1 . </a:t>
            </a:r>
            <a:r>
              <a:rPr lang="en-US" sz="1800" b="1" dirty="0"/>
              <a:t>Introduction to IEC 61850 </a:t>
            </a:r>
            <a:r>
              <a:rPr lang="en-US" sz="1800" b="1" dirty="0" smtClean="0"/>
              <a:t>Standard.</a:t>
            </a:r>
            <a:endParaRPr lang="en-US" sz="1800" b="1" dirty="0" smtClean="0"/>
          </a:p>
          <a:p>
            <a:pPr marL="742950" lvl="1" indent="-285750" defTabSz="914400" eaLnBrk="0" hangingPunct="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4.2 . </a:t>
            </a:r>
            <a:r>
              <a:rPr lang="en-US" sz="1800" b="1" dirty="0"/>
              <a:t>Standard Communication Services and Bus</a:t>
            </a:r>
            <a:endParaRPr lang="en-US" sz="1800" b="1" dirty="0"/>
          </a:p>
          <a:p>
            <a:pPr lvl="1"/>
            <a:r>
              <a:rPr lang="en-US" sz="1800" b="1" dirty="0" smtClean="0"/>
              <a:t>Architecture.</a:t>
            </a:r>
            <a:endParaRPr lang="en-US" sz="1800" b="1" dirty="0">
              <a:latin typeface="Calibri" panose="020F0502020204030204" pitchFamily="34" charset="0"/>
            </a:endParaRPr>
          </a:p>
          <a:p>
            <a:pPr marL="742950" lvl="1" indent="-285750">
              <a:buFont typeface="Arial" panose="020B0604020202020204" pitchFamily="34" charset="0"/>
              <a:buChar char="•"/>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4.3 . </a:t>
            </a:r>
            <a:r>
              <a:rPr lang="en-US" sz="1800" b="1" dirty="0"/>
              <a:t>IEC TR 61850-90-5 Guidelines for Reporting</a:t>
            </a:r>
            <a:endParaRPr lang="en-US" sz="1800" b="1" dirty="0"/>
          </a:p>
          <a:p>
            <a:r>
              <a:rPr lang="en-US" sz="1800" b="1" dirty="0" err="1" smtClean="0"/>
              <a:t>Synchrophasors</a:t>
            </a:r>
            <a:endParaRPr lang="en-US" sz="1800" b="1" dirty="0"/>
          </a:p>
          <a:p>
            <a:pPr marL="742950" lvl="1" indent="-285750">
              <a:buFont typeface="Arial" panose="020B0604020202020204" pitchFamily="34" charset="0"/>
              <a:buChar char="•"/>
            </a:pPr>
            <a:r>
              <a:rPr lang="en-US" altLang="en-US" sz="1800" b="1" dirty="0" smtClean="0">
                <a:latin typeface="Calibri" panose="020F0502020204030204" pitchFamily="34" charset="0"/>
                <a:ea typeface="Calibri" panose="020F0502020204030204" pitchFamily="34" charset="0"/>
              </a:rPr>
              <a:t>4.4 .</a:t>
            </a:r>
            <a:r>
              <a:rPr lang="en-US" dirty="0" smtClean="0"/>
              <a:t> </a:t>
            </a:r>
            <a:r>
              <a:rPr lang="en-US" sz="1800" b="1" dirty="0" smtClean="0"/>
              <a:t>IEC 61850 Object Model for WAMPAC Applications Using </a:t>
            </a:r>
            <a:r>
              <a:rPr lang="en-US" sz="1800" b="1" dirty="0" err="1" smtClean="0"/>
              <a:t>Synchrophasors</a:t>
            </a:r>
            <a:r>
              <a:rPr lang="en-US" sz="1800" b="1" dirty="0" smtClean="0"/>
              <a:t>.</a:t>
            </a:r>
            <a:endParaRPr lang="en-US" sz="1800" b="1" dirty="0" smtClean="0"/>
          </a:p>
          <a:p>
            <a:pPr marL="742950" lvl="1" indent="-285750">
              <a:buFont typeface="Arial" panose="020B0604020202020204" pitchFamily="34" charset="0"/>
              <a:buChar char="•"/>
            </a:pPr>
            <a:r>
              <a:rPr lang="en-US" altLang="en-US" sz="1800" b="1" dirty="0" smtClean="0">
                <a:latin typeface="Calibri" panose="020F0502020204030204" pitchFamily="34" charset="0"/>
                <a:ea typeface="Calibri" panose="020F0502020204030204" pitchFamily="34" charset="0"/>
              </a:rPr>
              <a:t>4.5 </a:t>
            </a:r>
            <a:r>
              <a:rPr lang="en-US" altLang="en-US" sz="1800" b="1" dirty="0">
                <a:latin typeface="Calibri" panose="020F0502020204030204" pitchFamily="34" charset="0"/>
                <a:ea typeface="Calibri" panose="020F0502020204030204" pitchFamily="34" charset="0"/>
              </a:rPr>
              <a:t>. </a:t>
            </a:r>
            <a:r>
              <a:rPr lang="en-US" sz="1800" b="1" dirty="0"/>
              <a:t>Modes of </a:t>
            </a:r>
            <a:r>
              <a:rPr lang="en-US" sz="1800" b="1" dirty="0" err="1"/>
              <a:t>Synchrophasor</a:t>
            </a:r>
            <a:r>
              <a:rPr lang="en-US" sz="1800" b="1" dirty="0"/>
              <a:t> </a:t>
            </a:r>
            <a:r>
              <a:rPr lang="en-US" sz="1800" b="1" dirty="0" smtClean="0"/>
              <a:t>Communication.</a:t>
            </a:r>
            <a:endParaRPr lang="en-US" sz="1800" b="1" dirty="0" smtClean="0"/>
          </a:p>
          <a:p>
            <a:pPr marL="742950" lvl="1" indent="-285750">
              <a:buFont typeface="Arial" panose="020B0604020202020204" pitchFamily="34" charset="0"/>
              <a:buChar char="•"/>
            </a:pPr>
            <a:endParaRPr lang="en-US" altLang="en-US" sz="1800" b="1" dirty="0" smtClean="0">
              <a:latin typeface="Calibri" panose="020F0502020204030204" pitchFamily="34" charset="0"/>
              <a:ea typeface="Calibri" panose="020F0502020204030204" pitchFamily="34" charset="0"/>
            </a:endParaRPr>
          </a:p>
          <a:p>
            <a:pPr lvl="1"/>
            <a:r>
              <a:rPr lang="en-US" altLang="en-US" sz="1800" b="1" dirty="0" smtClean="0">
                <a:latin typeface="Calibri" panose="020F0502020204030204" pitchFamily="34" charset="0"/>
                <a:ea typeface="Calibri" panose="020F0502020204030204" pitchFamily="34" charset="0"/>
              </a:rPr>
              <a:t>Chapter 5 </a:t>
            </a:r>
            <a:r>
              <a:rPr lang="en-US" altLang="en-US" sz="1800" b="1" dirty="0">
                <a:latin typeface="Calibri" panose="020F0502020204030204" pitchFamily="34" charset="0"/>
                <a:ea typeface="Calibri" panose="020F0502020204030204" pitchFamily="34" charset="0"/>
              </a:rPr>
              <a:t>: </a:t>
            </a:r>
            <a:r>
              <a:rPr lang="en-US" sz="1800" b="1" dirty="0" smtClean="0">
                <a:cs typeface="Calibri" panose="020F0502020204030204"/>
              </a:rPr>
              <a:t>WAMPCS APPLICATION.</a:t>
            </a:r>
            <a:endParaRPr lang="en-US" altLang="en-US" sz="1800" dirty="0"/>
          </a:p>
          <a:p>
            <a:pPr lvl="2" defTabSz="914400" eaLnBrk="0" hangingPunct="0"/>
            <a:r>
              <a:rPr lang="en-US" altLang="en-US" sz="1800" b="1" dirty="0">
                <a:latin typeface="Calibri" panose="020F0502020204030204" pitchFamily="34" charset="0"/>
                <a:ea typeface="Calibri" panose="020F0502020204030204" pitchFamily="34" charset="0"/>
              </a:rPr>
              <a:t>4.1 . Introduction </a:t>
            </a:r>
            <a:endParaRPr lang="en-US" altLang="en-US" sz="1800" b="1" dirty="0">
              <a:latin typeface="Calibri" panose="020F0502020204030204" pitchFamily="34" charset="0"/>
              <a:ea typeface="Calibri" panose="020F0502020204030204" pitchFamily="34" charset="0"/>
            </a:endParaRPr>
          </a:p>
          <a:p>
            <a:pPr lvl="2" defTabSz="914400" eaLnBrk="0" hangingPunct="0"/>
            <a:r>
              <a:rPr lang="en-US" altLang="en-US" sz="1800" b="1" dirty="0" smtClean="0">
                <a:latin typeface="Calibri" panose="020F0502020204030204" pitchFamily="34" charset="0"/>
                <a:ea typeface="Calibri" panose="020F0502020204030204" pitchFamily="34" charset="0"/>
              </a:rPr>
              <a:t>4.2.  different modules</a:t>
            </a:r>
            <a:endParaRPr lang="en-US" altLang="en-US" sz="1800" b="1" dirty="0">
              <a:latin typeface="Calibri" panose="020F0502020204030204" pitchFamily="34" charset="0"/>
              <a:ea typeface="Calibri" panose="020F0502020204030204" pitchFamily="34" charset="0"/>
            </a:endParaRPr>
          </a:p>
          <a:p>
            <a:pPr lvl="2" defTabSz="914400" eaLnBrk="0" hangingPunct="0"/>
            <a:r>
              <a:rPr lang="en-US" altLang="en-US" sz="1800" b="1" dirty="0" smtClean="0">
                <a:latin typeface="Calibri" panose="020F0502020204030204" pitchFamily="34" charset="0"/>
                <a:ea typeface="Calibri" panose="020F0502020204030204" pitchFamily="34" charset="0"/>
              </a:rPr>
              <a:t>4.3.  main project system instruments</a:t>
            </a:r>
            <a:endParaRPr lang="en-US" altLang="en-US" sz="1800" b="1" dirty="0">
              <a:latin typeface="Calibri" panose="020F0502020204030204" pitchFamily="34" charset="0"/>
              <a:ea typeface="Calibri" panose="020F0502020204030204" pitchFamily="34" charset="0"/>
            </a:endParaRPr>
          </a:p>
          <a:p>
            <a:pPr marL="742950" lvl="1" indent="-285750" defTabSz="914400" eaLnBrk="0" hangingPunct="0">
              <a:buFont typeface="Arial" panose="020B0604020202020204" pitchFamily="34" charset="0"/>
              <a:buChar char="•"/>
            </a:pPr>
            <a:endPar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lang="en-US" altLang="en-US" sz="1800" b="1" dirty="0" smtClean="0">
                <a:latin typeface="Calibri" panose="020F0502020204030204" pitchFamily="34" charset="0"/>
                <a:ea typeface="Calibri" panose="020F0502020204030204" pitchFamily="34" charset="0"/>
              </a:rPr>
              <a:t>CONCLUSION </a:t>
            </a:r>
            <a:endPar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5937250" algn="r"/>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rPr>
              <a:t>References</a:t>
            </a:r>
            <a:endParaRPr kumimoji="0" lang="en-US" altLang="en-US" sz="1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000" y="304800"/>
            <a:ext cx="6096000" cy="3886200"/>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09" y="4171122"/>
            <a:ext cx="5867400" cy="42672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31978" y="349262"/>
            <a:ext cx="5715000" cy="553720"/>
          </a:xfrm>
        </p:spPr>
        <p:txBody>
          <a:bodyPr/>
          <a:lstStyle/>
          <a:p>
            <a:pPr algn="ctr"/>
            <a:r>
              <a:rPr lang="en-US" b="1" u="sng" dirty="0">
                <a:effectLst>
                  <a:outerShdw blurRad="38100" dist="38100" dir="2700000" algn="tl">
                    <a:srgbClr val="000000">
                      <a:alpha val="43137"/>
                    </a:srgbClr>
                  </a:outerShdw>
                </a:effectLst>
              </a:rPr>
              <a:t>Wide Area </a:t>
            </a:r>
            <a:r>
              <a:rPr lang="en-US" b="1" u="sng" dirty="0" smtClean="0">
                <a:effectLst>
                  <a:outerShdw blurRad="38100" dist="38100" dir="2700000" algn="tl">
                    <a:srgbClr val="000000">
                      <a:alpha val="43137"/>
                    </a:srgbClr>
                  </a:outerShdw>
                </a:effectLst>
              </a:rPr>
              <a:t>Protection</a:t>
            </a:r>
            <a:r>
              <a:rPr lang="en-US" b="1" dirty="0" smtClean="0">
                <a:effectLst>
                  <a:outerShdw blurRad="38100" dist="38100" dir="2700000" algn="tl">
                    <a:srgbClr val="000000">
                      <a:alpha val="43137"/>
                    </a:srgbClr>
                  </a:outerShdw>
                </a:effectLst>
              </a:rPr>
              <a:t> :</a:t>
            </a:r>
            <a:endParaRPr lang="en-US"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a:xfrm>
            <a:off x="197696" y="1372673"/>
            <a:ext cx="6710719" cy="3266312"/>
          </a:xfrm>
        </p:spPr>
        <p:txBody>
          <a:bodyPr>
            <a:normAutofit fontScale="92500"/>
          </a:bodyPr>
          <a:lstStyle/>
          <a:p>
            <a:pPr marL="0" indent="0" algn="l">
              <a:buNone/>
            </a:pPr>
            <a:r>
              <a:rPr lang="en-US" sz="1970" b="1" dirty="0">
                <a:effectLst>
                  <a:outerShdw blurRad="38100" dist="38100" dir="2700000" algn="tl">
                    <a:srgbClr val="000000">
                      <a:alpha val="43137"/>
                    </a:srgbClr>
                  </a:outerShdw>
                </a:effectLst>
              </a:rPr>
              <a:t>INTRODUCTION :</a:t>
            </a:r>
            <a:endParaRPr lang="en-US" sz="1970" b="1" dirty="0">
              <a:effectLst>
                <a:outerShdw blurRad="38100" dist="38100" dir="2700000" algn="tl">
                  <a:srgbClr val="000000">
                    <a:alpha val="43137"/>
                  </a:srgbClr>
                </a:outerShdw>
              </a:effectLst>
            </a:endParaRPr>
          </a:p>
          <a:p>
            <a:pPr marL="0" indent="0" algn="l">
              <a:buNone/>
            </a:pPr>
            <a:r>
              <a:rPr lang="en-US" sz="1630" b="1" dirty="0">
                <a:solidFill>
                  <a:schemeClr val="tx2"/>
                </a:solidFill>
              </a:rPr>
              <a:t>The growth of electrical power systems is a challenge for Energy Management Systems to ensure a safe and reliable operation, This situation originates the need for tools that help to visualize and control electrical system variables using high speed communications channels and accurate data, allowing the grid operator to estimate the state of the system in real time through mathematical calculations,, We can define Wide Area Systems as a Summation of  small or  large  areas that are not connected directly to each other and are separated from each other and it have a large distance between each other and through Wide Area Protection system Real-Time data can be collected  from all these Areas and then it can be shared to each other  and then monitored at one place and then controlling the whole Area from the Control Station.</a:t>
            </a:r>
            <a:endParaRPr lang="en-US" sz="1630" b="1" dirty="0">
              <a:solidFill>
                <a:schemeClr val="tx2"/>
              </a:solidFill>
            </a:endParaRPr>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75" y="805463"/>
            <a:ext cx="6928074" cy="931846"/>
          </a:xfrm>
        </p:spPr>
        <p:txBody>
          <a:bodyPr>
            <a:noAutofit/>
          </a:bodyPr>
          <a:lstStyle/>
          <a:p>
            <a:r>
              <a:rPr lang="en-US" sz="1800" b="1" dirty="0">
                <a:effectLst>
                  <a:outerShdw blurRad="38100" dist="38100" dir="2700000" algn="tl">
                    <a:srgbClr val="000000">
                      <a:alpha val="43137"/>
                    </a:srgbClr>
                  </a:outerShdw>
                </a:effectLst>
              </a:rPr>
              <a:t>There are many </a:t>
            </a:r>
            <a:r>
              <a:rPr lang="en-US" sz="1800" b="1" dirty="0" smtClean="0">
                <a:effectLst>
                  <a:outerShdw blurRad="38100" dist="38100" dir="2700000" algn="tl">
                    <a:srgbClr val="000000">
                      <a:alpha val="43137"/>
                    </a:srgbClr>
                  </a:outerShdw>
                </a:effectLst>
              </a:rPr>
              <a:t>defects in </a:t>
            </a:r>
            <a:r>
              <a:rPr lang="en-US" sz="1800" b="1" dirty="0">
                <a:effectLst>
                  <a:outerShdw blurRad="38100" dist="38100" dir="2700000" algn="tl">
                    <a:srgbClr val="000000">
                      <a:alpha val="43137"/>
                    </a:srgbClr>
                  </a:outerShdw>
                </a:effectLst>
              </a:rPr>
              <a:t>the traditional Protection schemes so we </a:t>
            </a:r>
            <a:r>
              <a:rPr lang="en-US" sz="1800" b="1" dirty="0" smtClean="0">
                <a:effectLst>
                  <a:outerShdw blurRad="38100" dist="38100" dir="2700000" algn="tl">
                    <a:srgbClr val="000000">
                      <a:alpha val="43137"/>
                    </a:srgbClr>
                  </a:outerShdw>
                </a:effectLst>
              </a:rPr>
              <a:t>used the </a:t>
            </a:r>
            <a:r>
              <a:rPr lang="en-US" sz="1800" b="1" dirty="0">
                <a:effectLst>
                  <a:outerShdw blurRad="38100" dist="38100" dir="2700000" algn="tl">
                    <a:srgbClr val="000000">
                      <a:alpha val="43137"/>
                    </a:srgbClr>
                  </a:outerShdw>
                </a:effectLst>
              </a:rPr>
              <a:t>Wide Area </a:t>
            </a:r>
            <a:r>
              <a:rPr lang="en-US" sz="1800" b="1" dirty="0" smtClean="0">
                <a:effectLst>
                  <a:outerShdw blurRad="38100" dist="38100" dir="2700000" algn="tl">
                    <a:srgbClr val="000000">
                      <a:alpha val="43137"/>
                    </a:srgbClr>
                  </a:outerShdw>
                </a:effectLst>
              </a:rPr>
              <a:t>Protection as a Back-up </a:t>
            </a:r>
            <a:r>
              <a:rPr lang="en-US" sz="1800" b="1" dirty="0">
                <a:effectLst>
                  <a:outerShdw blurRad="38100" dist="38100" dir="2700000" algn="tl">
                    <a:srgbClr val="000000">
                      <a:alpha val="43137"/>
                    </a:srgbClr>
                  </a:outerShdw>
                </a:effectLst>
              </a:rPr>
              <a:t>Protection and these reasons are as </a:t>
            </a:r>
            <a:r>
              <a:rPr lang="en-US" sz="1800" b="1" dirty="0" smtClean="0">
                <a:effectLst>
                  <a:outerShdw blurRad="38100" dist="38100" dir="2700000" algn="tl">
                    <a:srgbClr val="000000">
                      <a:alpha val="43137"/>
                    </a:srgbClr>
                  </a:outerShdw>
                </a:effectLst>
              </a:rPr>
              <a:t>follow :</a:t>
            </a:r>
            <a:endParaRPr lang="en-US" sz="18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06680" y="2044700"/>
            <a:ext cx="6644640" cy="6358255"/>
          </a:xfrm>
        </p:spPr>
        <p:txBody>
          <a:bodyPr>
            <a:normAutofit/>
          </a:bodyPr>
          <a:lstStyle/>
          <a:p>
            <a:pPr marL="0" indent="0" algn="l">
              <a:buNone/>
            </a:pPr>
            <a:r>
              <a:rPr lang="en-US" sz="1800" b="1" dirty="0">
                <a:solidFill>
                  <a:schemeClr val="tx2"/>
                </a:solidFill>
                <a:effectLst>
                  <a:outerShdw blurRad="38100" dist="38100" dir="2700000" algn="tl">
                    <a:srgbClr val="000000">
                      <a:alpha val="43137"/>
                    </a:srgbClr>
                  </a:outerShdw>
                </a:effectLst>
              </a:rPr>
              <a:t>1- Modern power systems are in the process of continuous development which has led to complex interconnected Networks, Financial pressure on the electricity market and on grid operators forces them to maximize the utilization of high voltage equipment, which very often lead their operation closer to the limits of the system, This approach of ensuring economic operation is possible provided the system is equipped with a well-designed and coordinated protection and control strategy to deal with wide spread disturbances in the system.</a:t>
            </a:r>
            <a:endParaRPr lang="en-US" sz="1800" b="1" dirty="0">
              <a:solidFill>
                <a:schemeClr val="tx2"/>
              </a:solidFill>
              <a:effectLst>
                <a:outerShdw blurRad="38100" dist="38100" dir="2700000" algn="tl">
                  <a:srgbClr val="000000">
                    <a:alpha val="43137"/>
                  </a:srgbClr>
                </a:outerShdw>
              </a:effectLst>
            </a:endParaRPr>
          </a:p>
        </p:txBody>
      </p:sp>
      <p:sp>
        <p:nvSpPr>
          <p:cNvPr id="5" name="Content Placeholder 4"/>
          <p:cNvSpPr>
            <a:spLocks noGrp="1"/>
          </p:cNvSpPr>
          <p:nvPr/>
        </p:nvSpPr>
        <p:spPr>
          <a:xfrm>
            <a:off x="106680" y="4975675"/>
            <a:ext cx="6751234" cy="3266312"/>
          </a:xfrm>
          <a:prstGeom prst="rect">
            <a:avLst/>
          </a:prstGeom>
        </p:spPr>
        <p:txBody>
          <a:bodyPr wrap="square" lIns="0" tIns="0" rIns="0" bIns="0">
            <a:noAutofit/>
          </a:bodyPr>
          <a:lstStyle>
            <a:lvl1pPr marL="0">
              <a:defRPr sz="1350">
                <a:latin typeface="+mn-lt"/>
                <a:ea typeface="+mn-ea"/>
                <a:cs typeface="+mn-cs"/>
              </a:defRPr>
            </a:lvl1pPr>
            <a:lvl2pPr marL="234315">
              <a:defRPr sz="1125">
                <a:latin typeface="+mn-lt"/>
                <a:ea typeface="+mn-ea"/>
                <a:cs typeface="+mn-cs"/>
              </a:defRPr>
            </a:lvl2pPr>
            <a:lvl3pPr marL="468630">
              <a:defRPr sz="1015">
                <a:latin typeface="+mn-lt"/>
                <a:ea typeface="+mn-ea"/>
                <a:cs typeface="+mn-cs"/>
              </a:defRPr>
            </a:lvl3pPr>
            <a:lvl4pPr marL="702945">
              <a:defRPr sz="1015">
                <a:latin typeface="+mn-lt"/>
                <a:ea typeface="+mn-ea"/>
                <a:cs typeface="+mn-cs"/>
              </a:defRPr>
            </a:lvl4pPr>
            <a:lvl5pPr marL="1131570">
              <a:defRPr sz="1015">
                <a:latin typeface="+mn-lt"/>
                <a:ea typeface="+mn-ea"/>
                <a:cs typeface="+mn-cs"/>
              </a:defRPr>
            </a:lvl5pPr>
            <a:lvl6pPr marL="960120" indent="0">
              <a:buNone/>
              <a:defRPr sz="1015">
                <a:latin typeface="+mn-lt"/>
                <a:ea typeface="+mn-ea"/>
                <a:cs typeface="+mn-cs"/>
              </a:defRPr>
            </a:lvl6pPr>
            <a:lvl7pPr marL="1131570">
              <a:defRPr sz="1015">
                <a:latin typeface="+mn-lt"/>
                <a:ea typeface="+mn-ea"/>
                <a:cs typeface="+mn-cs"/>
              </a:defRPr>
            </a:lvl7pPr>
            <a:lvl8pPr marL="1131570">
              <a:defRPr sz="1015">
                <a:latin typeface="+mn-lt"/>
                <a:ea typeface="+mn-ea"/>
                <a:cs typeface="+mn-cs"/>
              </a:defRPr>
            </a:lvl8pPr>
            <a:lvl9pPr marL="1131570">
              <a:defRPr sz="1015">
                <a:latin typeface="+mn-lt"/>
                <a:ea typeface="+mn-ea"/>
                <a:cs typeface="+mn-cs"/>
              </a:defRPr>
            </a:lvl9pPr>
          </a:lstStyle>
          <a:p>
            <a:pPr marL="0" indent="0" algn="l">
              <a:buNone/>
            </a:pPr>
            <a:r>
              <a:rPr lang="en-US" sz="1800" b="1" dirty="0">
                <a:solidFill>
                  <a:schemeClr val="tx2"/>
                </a:solidFill>
                <a:effectLst>
                  <a:outerShdw blurRad="38100" dist="38100" dir="2700000" algn="tl">
                    <a:srgbClr val="000000">
                      <a:alpha val="43137"/>
                    </a:srgbClr>
                  </a:outerShdw>
                </a:effectLst>
              </a:rPr>
              <a:t>2-Traditional power system protection and control measures are based on local measurements, However, it is quite difficult to maintain the stability and security of the system on the whole, if only local measurements are employed in the protection and control schemes,, One promising way is to provide a system wide protection and control, complementary to the conventional local protection strategies, While it is not possible to predict or prevent all contingencies that may lead  to power system collapse, a wide-area monitoring and control system that provides a reliable security prediction and optimized coordinated action is able to mitigate or prevent large area disturbances, The main tasks, which can be accomplished through wide-area based monitoring and control.</a:t>
            </a:r>
            <a:endParaRPr lang="en-US" sz="18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36327" y="400634"/>
            <a:ext cx="6786412" cy="3656088"/>
          </a:xfrm>
        </p:spPr>
        <p:txBody>
          <a:bodyPr>
            <a:normAutofit fontScale="92500"/>
          </a:bodyPr>
          <a:lstStyle/>
          <a:p>
            <a:pPr marL="0" indent="0" algn="l">
              <a:buNone/>
            </a:pPr>
            <a:r>
              <a:rPr lang="en-US" sz="1575" b="1" dirty="0">
                <a:solidFill>
                  <a:schemeClr val="tx2"/>
                </a:solidFill>
                <a:effectLst>
                  <a:outerShdw blurRad="38100" dist="38100" dir="2700000" algn="tl">
                    <a:srgbClr val="000000">
                      <a:alpha val="43137"/>
                    </a:srgbClr>
                  </a:outerShdw>
                </a:effectLst>
              </a:rPr>
              <a:t>3- Conventional Problems happened because of many things like false tripping or not tripping at all and all of these problems can cause at some times serious problems that may lead to disasters and these problems should be controlled and isolated once it happened and for example,, The distance relays which are widely used in the protection nowadays and it involve the determination of impedance achieve operating times of the order of a period of the power system frequency, A distance relay is designed to only operate for faults occurring between the relay location and the selected reach point, and remains stable for all faults outside this region or zone, Consider that a fault with a resistance happened to this zone of the Distance Relay then what will happen?</a:t>
            </a:r>
            <a:endParaRPr lang="en-US" sz="1575" b="1" dirty="0">
              <a:solidFill>
                <a:schemeClr val="tx2"/>
              </a:solidFill>
              <a:effectLst>
                <a:outerShdw blurRad="38100" dist="38100" dir="2700000" algn="tl">
                  <a:srgbClr val="000000">
                    <a:alpha val="43137"/>
                  </a:srgbClr>
                </a:outerShdw>
              </a:effectLst>
            </a:endParaRPr>
          </a:p>
          <a:p>
            <a:pPr marL="0" indent="0" algn="l">
              <a:buNone/>
            </a:pPr>
            <a:r>
              <a:rPr lang="en-US" sz="1575" b="1" dirty="0">
                <a:solidFill>
                  <a:schemeClr val="tx2"/>
                </a:solidFill>
                <a:effectLst>
                  <a:outerShdw blurRad="38100" dist="38100" dir="2700000" algn="tl">
                    <a:srgbClr val="000000">
                      <a:alpha val="43137"/>
                    </a:srgbClr>
                  </a:outerShdw>
                </a:effectLst>
              </a:rPr>
              <a:t>The resistance of the fault arc takes the fault impedance outside the relay’s tripping characteristic and, hence, it does not detect this condition. Alternatively, it is only picked up either by zone 2 or zone 3 in which case tripping will be unacceptably delayed, The distance relays are based on standalone decision, while each relay operates independently according to three different zone of operation.</a:t>
            </a:r>
            <a:endParaRPr lang="en-US" sz="1575" b="1" dirty="0">
              <a:solidFill>
                <a:schemeClr val="tx2"/>
              </a:solidFill>
              <a:effectLst>
                <a:outerShdw blurRad="38100" dist="38100" dir="2700000" algn="tl">
                  <a:srgbClr val="000000">
                    <a:alpha val="43137"/>
                  </a:srgbClr>
                </a:outerShdw>
              </a:effectLst>
            </a:endParaRPr>
          </a:p>
          <a:p>
            <a:pPr marL="0" indent="0" algn="l">
              <a:buNone/>
            </a:pPr>
            <a:endParaRPr lang="en-US" dirty="0"/>
          </a:p>
        </p:txBody>
      </p:sp>
      <p:sp>
        <p:nvSpPr>
          <p:cNvPr id="2" name="عنوان 1"/>
          <p:cNvSpPr>
            <a:spLocks noGrp="1"/>
          </p:cNvSpPr>
          <p:nvPr>
            <p:ph type="title"/>
          </p:nvPr>
        </p:nvSpPr>
        <p:spPr>
          <a:xfrm>
            <a:off x="36031" y="4162296"/>
            <a:ext cx="6482408" cy="782752"/>
          </a:xfrm>
        </p:spPr>
        <p:txBody>
          <a:bodyPr>
            <a:normAutofit/>
          </a:bodyPr>
          <a:p>
            <a:r>
              <a:rPr lang="en-US" sz="2025" b="1" dirty="0">
                <a:effectLst>
                  <a:outerShdw blurRad="38100" dist="38100" dir="2700000" algn="tl">
                    <a:srgbClr val="000000">
                      <a:alpha val="43137"/>
                    </a:srgbClr>
                  </a:outerShdw>
                </a:effectLst>
              </a:rPr>
              <a:t>Wide Area Protection </a:t>
            </a:r>
            <a:r>
              <a:rPr lang="en-US" sz="2025" b="1" dirty="0" smtClean="0">
                <a:effectLst>
                  <a:outerShdw blurRad="38100" dist="38100" dir="2700000" algn="tl">
                    <a:srgbClr val="000000">
                      <a:alpha val="43137"/>
                    </a:srgbClr>
                  </a:outerShdw>
                </a:effectLst>
              </a:rPr>
              <a:t>as a Back-up Protection :</a:t>
            </a:r>
            <a:endParaRPr lang="en-US" sz="2025"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36406" y="5050843"/>
            <a:ext cx="6725498" cy="3281719"/>
          </a:xfrm>
        </p:spPr>
        <p:txBody>
          <a:bodyPr>
            <a:normAutofit/>
          </a:bodyPr>
          <a:p>
            <a:pPr marL="0" indent="0" algn="l">
              <a:buNone/>
            </a:pPr>
            <a:r>
              <a:rPr lang="en-US" sz="1575" b="1" dirty="0">
                <a:solidFill>
                  <a:schemeClr val="tx2"/>
                </a:solidFill>
                <a:effectLst>
                  <a:outerShdw blurRad="38100" dist="38100" dir="2700000" algn="tl">
                    <a:srgbClr val="000000">
                      <a:alpha val="43137"/>
                    </a:srgbClr>
                  </a:outerShdw>
                </a:effectLst>
              </a:rPr>
              <a:t>Wide-area protection and its development :  WAPS are focused on two fields: First is security, stability and control, Second is the relay protection, In the security and stability control field,, WAPS is mainly used to prevent long-term voltage collapse It is established on basis of the supervisory control and data acquisition (SCADA) system, with centralized decision-making structures, non-real-time data collection, and slow data refresh frequency, The communication system does not require fast, real-time data exchange,, Compared to the traditional strategies of stability control, WAPS involves a wider geographical scope and requires more complex calculations in the processes of getting information, forming control strategies, and carrying out control measures. </a:t>
            </a:r>
            <a:endParaRPr lang="en-US" sz="1575"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53340" y="174023"/>
            <a:ext cx="6751234" cy="3407144"/>
          </a:xfrm>
        </p:spPr>
        <p:txBody>
          <a:bodyPr>
            <a:normAutofit/>
          </a:bodyPr>
          <a:lstStyle/>
          <a:p>
            <a:pPr marL="0" indent="0" algn="l">
              <a:buNone/>
            </a:pPr>
            <a:r>
              <a:rPr lang="en-US" sz="1465" b="1" dirty="0">
                <a:solidFill>
                  <a:schemeClr val="tx2"/>
                </a:solidFill>
                <a:effectLst>
                  <a:outerShdw blurRad="38100" dist="38100" dir="2700000" algn="tl">
                    <a:srgbClr val="000000">
                      <a:alpha val="43137"/>
                    </a:srgbClr>
                  </a:outerShdw>
                </a:effectLst>
              </a:rPr>
              <a:t>In the relay protection field,  It uses globe positioning system (GPS) signals for precise time synchronization with using PMU devices and then collect all these data from these Devices and send it to PDC, and a dedicated fiber channel for multi-point current information transmission, And it can be easily make a backup protection for the system and avoid traditional problems.</a:t>
            </a:r>
            <a:endParaRPr lang="en-US" sz="1465"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2379554" y="1659576"/>
            <a:ext cx="4183434" cy="2511933"/>
          </a:xfrm>
          <a:prstGeom prst="rect">
            <a:avLst/>
          </a:prstGeom>
          <a:ln>
            <a:noFill/>
          </a:ln>
          <a:effectLst>
            <a:outerShdw blurRad="292100" dist="139700" dir="2700000" algn="tl" rotWithShape="0">
              <a:srgbClr val="333333">
                <a:alpha val="65000"/>
              </a:srgbClr>
            </a:outerShdw>
          </a:effectLst>
        </p:spPr>
      </p:pic>
      <p:sp>
        <p:nvSpPr>
          <p:cNvPr id="2" name="عنصر نائب للمحتوى 2"/>
          <p:cNvSpPr>
            <a:spLocks noGrp="1"/>
          </p:cNvSpPr>
          <p:nvPr/>
        </p:nvSpPr>
        <p:spPr>
          <a:xfrm>
            <a:off x="106766" y="4465353"/>
            <a:ext cx="6644468" cy="3646355"/>
          </a:xfrm>
          <a:prstGeom prst="rect">
            <a:avLst/>
          </a:prstGeom>
        </p:spPr>
        <p:txBody>
          <a:bodyPr wrap="square" lIns="0" tIns="0" rIns="0" bIns="0">
            <a:normAutofit/>
          </a:bodyPr>
          <a:lst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a:lstStyle>
          <a:p>
            <a:pPr marL="0" indent="0" algn="l">
              <a:buNone/>
            </a:pPr>
            <a:r>
              <a:rPr lang="en-US" sz="1520" b="1" dirty="0">
                <a:solidFill>
                  <a:schemeClr val="tx2"/>
                </a:solidFill>
                <a:effectLst>
                  <a:outerShdw blurRad="38100" dist="38100" dir="2700000" algn="tl">
                    <a:srgbClr val="000000">
                      <a:alpha val="43137"/>
                    </a:srgbClr>
                  </a:outerShdw>
                </a:effectLst>
              </a:rPr>
              <a:t>The communication of data among them is carried via optic-fiber networks, The relay decision is based on collected and shared data through communication network. The suggested technique satisfies high degree of reliability and stability while it is based on shared decision rather than standalone decision. The suggested technique can see all the power system area and can deal with the transmission lines as unit protection.</a:t>
            </a:r>
            <a:endParaRPr lang="en-US" sz="1520" b="1" dirty="0">
              <a:solidFill>
                <a:schemeClr val="tx2"/>
              </a:solidFill>
              <a:effectLst>
                <a:outerShdw blurRad="38100" dist="38100" dir="2700000" algn="tl">
                  <a:srgbClr val="000000">
                    <a:alpha val="43137"/>
                  </a:srgbClr>
                </a:outerShdw>
              </a:effectLst>
            </a:endParaRPr>
          </a:p>
        </p:txBody>
      </p:sp>
      <p:pic>
        <p:nvPicPr>
          <p:cNvPr id="5" name="صورة 3"/>
          <p:cNvPicPr/>
          <p:nvPr/>
        </p:nvPicPr>
        <p:blipFill>
          <a:blip r:embed="rId2">
            <a:extLst>
              <a:ext uri="{28A0092B-C50C-407E-A947-70E740481C1C}">
                <a14:useLocalDpi xmlns:a14="http://schemas.microsoft.com/office/drawing/2010/main" val="0"/>
              </a:ext>
            </a:extLst>
          </a:blip>
          <a:stretch>
            <a:fillRect/>
          </a:stretch>
        </p:blipFill>
        <p:spPr>
          <a:xfrm>
            <a:off x="2379168" y="6355059"/>
            <a:ext cx="4097854" cy="222832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66251" y="278923"/>
            <a:ext cx="6725498" cy="3285599"/>
          </a:xfrm>
        </p:spPr>
        <p:txBody>
          <a:bodyPr>
            <a:noAutofit/>
          </a:bodyPr>
          <a:lstStyle/>
          <a:p>
            <a:pPr marL="0" indent="0" algn="l">
              <a:buNone/>
            </a:pPr>
            <a:r>
              <a:rPr lang="en-US" sz="1465" b="1" dirty="0">
                <a:solidFill>
                  <a:schemeClr val="tx2"/>
                </a:solidFill>
                <a:effectLst>
                  <a:outerShdw blurRad="38100" dist="38100" dir="2700000" algn="tl">
                    <a:srgbClr val="000000">
                      <a:alpha val="43137"/>
                    </a:srgbClr>
                  </a:outerShdw>
                </a:effectLst>
              </a:rPr>
              <a:t>While Traditional protection relays and devices operate through slow times, and these actions are certainly uncoordinated, Coordinated actions will be taken through SCADA/EMS systems by operators, however in prolonged times, which might make the situations too late to rescue,, Wide Area Protection (WAP) systems provide a very promising future in the face of wide-area disturbances and blackouts,, Phasor measurement technologies now allow accurate comparison of measurements over widely separated locations as well as potential real-time measurement based control actions. Hence WAP systems could be employed to fulfill the two main objectives of increasing transmission capability as well as increasing system reliability, by performing a real-time, look ahead analysis giving some recommendation of possible updated control strategies and actions, especially in the events of contingencies. The WAP system shall know what actions to take based on the present system condition in the case that a certain contingency occurring, or would take an action saving the system progressing into an unstable </a:t>
            </a:r>
            <a:r>
              <a:rPr lang="en-US" sz="1465" b="1" dirty="0" smtClean="0">
                <a:solidFill>
                  <a:schemeClr val="tx2"/>
                </a:solidFill>
                <a:effectLst>
                  <a:outerShdw blurRad="38100" dist="38100" dir="2700000" algn="tl">
                    <a:srgbClr val="000000">
                      <a:alpha val="43137"/>
                    </a:srgbClr>
                  </a:outerShdw>
                </a:effectLst>
              </a:rPr>
              <a:t>state.</a:t>
            </a:r>
            <a:endParaRPr lang="en-US" sz="1465" b="1" dirty="0">
              <a:solidFill>
                <a:schemeClr val="tx2"/>
              </a:solidFill>
              <a:effectLst>
                <a:outerShdw blurRad="38100" dist="38100" dir="2700000" algn="tl">
                  <a:srgbClr val="000000">
                    <a:alpha val="43137"/>
                  </a:srgbClr>
                </a:outerShdw>
              </a:effectLst>
            </a:endParaRPr>
          </a:p>
        </p:txBody>
      </p:sp>
      <p:sp>
        <p:nvSpPr>
          <p:cNvPr id="5" name="عنصر نائب للمحتوى 2"/>
          <p:cNvSpPr>
            <a:spLocks noGrp="1"/>
          </p:cNvSpPr>
          <p:nvPr/>
        </p:nvSpPr>
        <p:spPr>
          <a:xfrm>
            <a:off x="66001" y="3749583"/>
            <a:ext cx="6603953" cy="1579880"/>
          </a:xfrm>
          <a:prstGeom prst="rect">
            <a:avLst/>
          </a:prstGeom>
        </p:spPr>
        <p:txBody>
          <a:bodyPr wrap="square" lIns="0" tIns="0" rIns="0" bIns="0">
            <a:spAutoFit/>
          </a:bodyPr>
          <a:lst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a:lstStyle>
          <a:p>
            <a:pPr marL="0" indent="0" algn="l">
              <a:buNone/>
            </a:pPr>
            <a:r>
              <a:rPr lang="en-US" sz="1470" b="1" dirty="0">
                <a:solidFill>
                  <a:schemeClr val="tx2"/>
                </a:solidFill>
                <a:effectLst>
                  <a:outerShdw blurRad="38100" dist="38100" dir="2700000" algn="tl">
                    <a:srgbClr val="000000">
                      <a:alpha val="43137"/>
                    </a:srgbClr>
                  </a:outerShdw>
                </a:effectLst>
              </a:rPr>
              <a:t>The Wide Area protection and control are exist at bay, substation and regional levels, Covering both transmission and distribution networks, the system is supported by the proposed high speed synchronized communication network and the real-time protection and control information platform, The system section techniques and the latest developments in control system, offers not only fast protection, but also complete control of entire power </a:t>
            </a:r>
            <a:r>
              <a:rPr lang="en-US" sz="1470" b="1" dirty="0" smtClean="0">
                <a:solidFill>
                  <a:schemeClr val="tx2"/>
                </a:solidFill>
                <a:effectLst>
                  <a:outerShdw blurRad="38100" dist="38100" dir="2700000" algn="tl">
                    <a:srgbClr val="000000">
                      <a:alpha val="43137"/>
                    </a:srgbClr>
                  </a:outerShdw>
                </a:effectLst>
              </a:rPr>
              <a:t>network.</a:t>
            </a:r>
            <a:endParaRPr lang="en-US" sz="1470" b="1" dirty="0" smtClean="0">
              <a:solidFill>
                <a:schemeClr val="tx2"/>
              </a:solidFill>
              <a:effectLst>
                <a:outerShdw blurRad="38100" dist="38100" dir="2700000" algn="tl">
                  <a:srgbClr val="000000">
                    <a:alpha val="43137"/>
                  </a:srgbClr>
                </a:outerShdw>
              </a:effectLst>
            </a:endParaRPr>
          </a:p>
          <a:p>
            <a:pPr marL="0" indent="0" algn="l">
              <a:buNone/>
            </a:pPr>
            <a:endParaRPr lang="en-US" sz="1470" b="1" dirty="0">
              <a:solidFill>
                <a:schemeClr val="tx2"/>
              </a:solidFill>
              <a:effectLst>
                <a:outerShdw blurRad="38100" dist="38100" dir="2700000" algn="tl">
                  <a:srgbClr val="000000">
                    <a:alpha val="43137"/>
                  </a:srgbClr>
                </a:outerShdw>
              </a:effectLst>
            </a:endParaRPr>
          </a:p>
        </p:txBody>
      </p:sp>
      <p:pic>
        <p:nvPicPr>
          <p:cNvPr id="6" name="صورة 3"/>
          <p:cNvPicPr/>
          <p:nvPr/>
        </p:nvPicPr>
        <p:blipFill>
          <a:blip r:embed="rId1">
            <a:extLst>
              <a:ext uri="{28A0092B-C50C-407E-A947-70E740481C1C}">
                <a14:useLocalDpi xmlns:a14="http://schemas.microsoft.com/office/drawing/2010/main" val="0"/>
              </a:ext>
            </a:extLst>
          </a:blip>
          <a:stretch>
            <a:fillRect/>
          </a:stretch>
        </p:blipFill>
        <p:spPr>
          <a:xfrm>
            <a:off x="347980" y="5626100"/>
            <a:ext cx="6160770" cy="315531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66966" y="399230"/>
            <a:ext cx="6522923" cy="786017"/>
          </a:xfrm>
        </p:spPr>
        <p:txBody>
          <a:bodyPr>
            <a:normAutofit/>
          </a:bodyPr>
          <a:lstStyle/>
          <a:p>
            <a:r>
              <a:rPr lang="en-US" sz="2250" b="1" dirty="0">
                <a:effectLst>
                  <a:outerShdw blurRad="38100" dist="38100" dir="2700000" algn="tl">
                    <a:srgbClr val="000000">
                      <a:alpha val="43137"/>
                    </a:srgbClr>
                  </a:outerShdw>
                </a:effectLst>
              </a:rPr>
              <a:t>Wide Area Monitoring </a:t>
            </a:r>
            <a:r>
              <a:rPr lang="en-US" sz="2250" b="1" dirty="0" smtClean="0">
                <a:effectLst>
                  <a:outerShdw blurRad="38100" dist="38100" dir="2700000" algn="tl">
                    <a:srgbClr val="000000">
                      <a:alpha val="43137"/>
                    </a:srgbClr>
                  </a:outerShdw>
                </a:effectLst>
              </a:rPr>
              <a:t>is the first step of Wide Area Protection: </a:t>
            </a:r>
            <a:endParaRPr lang="en-US" sz="225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67216" y="1364939"/>
            <a:ext cx="6725498" cy="2957599"/>
          </a:xfrm>
        </p:spPr>
        <p:txBody>
          <a:bodyPr>
            <a:noAutofit/>
          </a:bodyPr>
          <a:lstStyle/>
          <a:p>
            <a:pPr marL="0" indent="0" algn="l">
              <a:buNone/>
            </a:pPr>
            <a:r>
              <a:rPr lang="en-US" sz="1520" b="1" dirty="0">
                <a:solidFill>
                  <a:schemeClr val="tx2"/>
                </a:solidFill>
                <a:effectLst>
                  <a:outerShdw blurRad="38100" dist="38100" dir="2700000" algn="tl">
                    <a:srgbClr val="000000">
                      <a:alpha val="43137"/>
                    </a:srgbClr>
                  </a:outerShdw>
                </a:effectLst>
              </a:rPr>
              <a:t>The Wide Area Monitoring System (WAMS) consists of geographically dispersed Phasor Measurement Units (PMUs) delivering Synchrophasors, i.e., time-tagged data samples of a power system’s sinusoidal voltage or current using a standard time signal as the reference, to Phasor Data Concentrators (PDCs), These (PDCs) perform the desired signal handling and assembly of synchronized Phasor measurements into snapshots. They may also facilitate long term storage in high-resolution historical archives. The data in each PMU are time Synchronized to Universal Coordinated Time (UTC),, (WAM) became one of the most recent technologies that are popular for upgrading the traditional electric grid, This upgrade has become a necessity to modernize the electricity delivery system following the occurrence of major blackouts in power systems around the world</a:t>
            </a:r>
            <a:endParaRPr lang="en-US" sz="1520" b="1" dirty="0">
              <a:solidFill>
                <a:schemeClr val="tx2"/>
              </a:solidFill>
              <a:effectLst>
                <a:outerShdw blurRad="38100" dist="38100" dir="2700000" algn="tl">
                  <a:srgbClr val="000000">
                    <a:alpha val="43137"/>
                  </a:srgbClr>
                </a:outerShdw>
              </a:effectLst>
            </a:endParaRPr>
          </a:p>
        </p:txBody>
      </p:sp>
      <p:sp>
        <p:nvSpPr>
          <p:cNvPr id="4" name="عنصر نائب للمحتوى 2"/>
          <p:cNvSpPr>
            <a:spLocks noGrp="1"/>
          </p:cNvSpPr>
          <p:nvPr/>
        </p:nvSpPr>
        <p:spPr>
          <a:xfrm>
            <a:off x="247861" y="4322988"/>
            <a:ext cx="6644468" cy="3366629"/>
          </a:xfrm>
          <a:prstGeom prst="rect">
            <a:avLst/>
          </a:prstGeom>
        </p:spPr>
        <p:txBody>
          <a:bodyPr wrap="square" lIns="0" tIns="0" rIns="0" bIns="0">
            <a:normAutofit/>
          </a:bodyPr>
          <a:lst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a:lstStyle>
          <a:p>
            <a:pPr marL="0" indent="0" algn="l">
              <a:buNone/>
            </a:pPr>
            <a:r>
              <a:rPr lang="en-US" sz="1575" b="1" dirty="0">
                <a:effectLst>
                  <a:outerShdw blurRad="38100" dist="38100" dir="2700000" algn="tl">
                    <a:srgbClr val="000000">
                      <a:alpha val="43137"/>
                    </a:srgbClr>
                  </a:outerShdw>
                </a:effectLst>
              </a:rPr>
              <a:t>Wide Area Monitoring Systems collect the information from the power system, analyze the data and interpret the result, giving “warnings” to the system operator or initiating “defense schemes” in order to prevent stability problems,, WAMS consist of the 3 major components: Phasor Measurement Unit (PMU), Phasor Data Concentrator (PDC) and communication channel.</a:t>
            </a:r>
            <a:endParaRPr lang="en-US" sz="1575" b="1" dirty="0">
              <a:effectLst>
                <a:outerShdw blurRad="38100" dist="38100" dir="2700000" algn="tl">
                  <a:srgbClr val="000000">
                    <a:alpha val="43137"/>
                  </a:srgbClr>
                </a:outerShdw>
              </a:effectLst>
            </a:endParaRPr>
          </a:p>
        </p:txBody>
      </p:sp>
      <p:pic>
        <p:nvPicPr>
          <p:cNvPr id="5" name="صورة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7650" y="6451600"/>
            <a:ext cx="6315075" cy="271208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srcRect l="14329" t="17496" r="27350" b="7442"/>
          <a:stretch>
            <a:fillRect/>
          </a:stretch>
        </p:blipFill>
        <p:spPr>
          <a:xfrm rot="5400000">
            <a:off x="-796290" y="2045335"/>
            <a:ext cx="8543290" cy="6104255"/>
          </a:xfrm>
          <a:prstGeom prst="rect">
            <a:avLst/>
          </a:prstGeom>
        </p:spPr>
      </p:pic>
      <p:sp>
        <p:nvSpPr>
          <p:cNvPr id="2" name="Title 1"/>
          <p:cNvSpPr>
            <a:spLocks noGrp="1"/>
          </p:cNvSpPr>
          <p:nvPr>
            <p:ph type="title"/>
          </p:nvPr>
        </p:nvSpPr>
        <p:spPr>
          <a:xfrm>
            <a:off x="879025" y="286880"/>
            <a:ext cx="5103405" cy="307340"/>
          </a:xfrm>
        </p:spPr>
        <p:txBody>
          <a:bodyPr/>
          <a:lstStyle/>
          <a:p>
            <a:pPr algn="ctr"/>
            <a:r>
              <a:rPr lang="en-US" sz="2000" dirty="0" smtClean="0"/>
              <a:t> Our Project </a:t>
            </a:r>
            <a:r>
              <a:rPr lang="en-US" sz="2000" dirty="0" smtClean="0">
                <a:ln/>
                <a:solidFill>
                  <a:schemeClr val="tx1"/>
                </a:solidFill>
                <a:effectLst>
                  <a:outerShdw blurRad="38100" dist="19050" dir="2700000" algn="tl" rotWithShape="0">
                    <a:schemeClr val="dk1">
                      <a:alpha val="40000"/>
                    </a:schemeClr>
                  </a:outerShdw>
                </a:effectLst>
              </a:rPr>
              <a:t>scheme </a:t>
            </a:r>
            <a:endParaRPr lang="en-US" sz="2000"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025" y="286880"/>
            <a:ext cx="5103405" cy="276860"/>
          </a:xfrm>
        </p:spPr>
        <p:txBody>
          <a:bodyPr/>
          <a:lstStyle/>
          <a:p>
            <a:r>
              <a:rPr lang="en-US" dirty="0" smtClean="0"/>
              <a:t>As show in our scheme </a:t>
            </a:r>
            <a:endParaRPr lang="en-US" dirty="0"/>
          </a:p>
        </p:txBody>
      </p:sp>
      <p:sp>
        <p:nvSpPr>
          <p:cNvPr id="3" name="Content Placeholder 2"/>
          <p:cNvSpPr>
            <a:spLocks noGrp="1"/>
          </p:cNvSpPr>
          <p:nvPr>
            <p:ph idx="1"/>
          </p:nvPr>
        </p:nvSpPr>
        <p:spPr>
          <a:xfrm>
            <a:off x="235585" y="4051300"/>
            <a:ext cx="6151245" cy="5437505"/>
          </a:xfrm>
        </p:spPr>
        <p:txBody>
          <a:bodyPr>
            <a:noAutofit/>
          </a:bodyPr>
          <a:lstStyle/>
          <a:p>
            <a:pPr algn="l"/>
            <a:r>
              <a:rPr lang="en-US" sz="2000" dirty="0" smtClean="0">
                <a:ln/>
                <a:solidFill>
                  <a:schemeClr val="tx1"/>
                </a:solidFill>
                <a:effectLst>
                  <a:outerShdw blurRad="38100" dist="19050" dir="2700000" algn="tl" rotWithShape="0">
                    <a:schemeClr val="dk1">
                      <a:alpha val="40000"/>
                    </a:schemeClr>
                  </a:outerShdw>
                </a:effectLst>
              </a:rPr>
              <a:t>We use at mega 128 micro controllers  which consist of :</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rPr>
              <a:t>2 micro-controller as </a:t>
            </a:r>
            <a:r>
              <a:rPr lang="en-US" sz="2000" dirty="0" err="1" smtClean="0">
                <a:ln/>
                <a:solidFill>
                  <a:schemeClr val="tx1"/>
                </a:solidFill>
                <a:effectLst>
                  <a:outerShdw blurRad="38100" dist="19050" dir="2700000" algn="tl" rotWithShape="0">
                    <a:schemeClr val="dk1">
                      <a:alpha val="40000"/>
                    </a:schemeClr>
                  </a:outerShdw>
                </a:effectLst>
              </a:rPr>
              <a:t>pmu</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rPr>
              <a:t>1 micro-controller as </a:t>
            </a:r>
            <a:r>
              <a:rPr lang="en-US" sz="2000" dirty="0" err="1" smtClean="0">
                <a:ln/>
                <a:solidFill>
                  <a:schemeClr val="tx1"/>
                </a:solidFill>
                <a:effectLst>
                  <a:outerShdw blurRad="38100" dist="19050" dir="2700000" algn="tl" rotWithShape="0">
                    <a:schemeClr val="dk1">
                      <a:alpha val="40000"/>
                    </a:schemeClr>
                  </a:outerShdw>
                </a:effectLst>
              </a:rPr>
              <a:t>pdc</a:t>
            </a:r>
            <a:r>
              <a:rPr lang="en-US" sz="2000" dirty="0" smtClean="0">
                <a:ln/>
                <a:solidFill>
                  <a:schemeClr val="tx1"/>
                </a:solidFill>
                <a:effectLst>
                  <a:outerShdw blurRad="38100" dist="19050" dir="2700000" algn="tl" rotWithShape="0">
                    <a:schemeClr val="dk1">
                      <a:alpha val="40000"/>
                    </a:schemeClr>
                  </a:outerShdw>
                </a:effectLst>
              </a:rPr>
              <a:t> </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rPr>
              <a:t>1 micro-controller as  protection function</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rPr>
              <a:t>1 GPS</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rPr>
              <a:t>1HMI Smart</a:t>
            </a:r>
            <a:endParaRPr lang="en-US" sz="2000" dirty="0" smtClean="0">
              <a:ln/>
              <a:solidFill>
                <a:schemeClr val="tx1"/>
              </a:solidFill>
              <a:effectLst>
                <a:outerShdw blurRad="38100" dist="19050" dir="2700000" algn="tl" rotWithShape="0">
                  <a:schemeClr val="dk1">
                    <a:alpha val="40000"/>
                  </a:schemeClr>
                </a:outerShdw>
              </a:effectLst>
            </a:endParaRPr>
          </a:p>
          <a:p>
            <a:pPr algn="l"/>
            <a:endParaRPr lang="en-US" sz="2000" dirty="0" smtClean="0">
              <a:ln/>
              <a:solidFill>
                <a:schemeClr val="tx1"/>
              </a:solidFill>
              <a:effectLst>
                <a:outerShdw blurRad="38100" dist="19050" dir="2700000" algn="tl" rotWithShape="0">
                  <a:schemeClr val="dk1">
                    <a:alpha val="40000"/>
                  </a:schemeClr>
                </a:outerShdw>
              </a:effectLst>
            </a:endParaRPr>
          </a:p>
          <a:p>
            <a:pPr algn="l"/>
            <a:endParaRPr lang="en-US" sz="2000" dirty="0" smtClean="0">
              <a:ln/>
              <a:solidFill>
                <a:schemeClr val="tx1"/>
              </a:solidFill>
              <a:effectLst>
                <a:outerShdw blurRad="38100" dist="19050" dir="2700000" algn="tl" rotWithShape="0">
                  <a:schemeClr val="dk1">
                    <a:alpha val="40000"/>
                  </a:schemeClr>
                </a:outerShdw>
              </a:effectLst>
            </a:endParaRPr>
          </a:p>
          <a:p>
            <a:pPr algn="l"/>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sym typeface="+mn-ea"/>
              </a:rPr>
              <a:t>his IED’s programmed to satisfy Their desired functions .</a:t>
            </a:r>
            <a:endParaRPr lang="en-US" sz="2000"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sym typeface="+mn-ea"/>
              </a:rPr>
              <a:t> </a:t>
            </a:r>
            <a:r>
              <a:rPr lang="en-US" sz="2000" b="1" dirty="0" smtClean="0">
                <a:ln/>
                <a:solidFill>
                  <a:schemeClr val="tx1"/>
                </a:solidFill>
                <a:effectLst>
                  <a:outerShdw blurRad="38100" dist="19050" dir="2700000" algn="tl" rotWithShape="0">
                    <a:schemeClr val="dk1">
                      <a:alpha val="40000"/>
                    </a:schemeClr>
                  </a:outerShdw>
                </a:effectLst>
                <a:sym typeface="+mn-ea"/>
              </a:rPr>
              <a:t>in our project </a:t>
            </a:r>
            <a:endParaRPr lang="en-US" sz="2000" b="1" dirty="0" smtClean="0">
              <a:ln/>
              <a:solidFill>
                <a:schemeClr val="tx1"/>
              </a:solidFill>
              <a:effectLst>
                <a:outerShdw blurRad="38100" dist="19050" dir="2700000" algn="tl" rotWithShape="0">
                  <a:schemeClr val="dk1">
                    <a:alpha val="40000"/>
                  </a:schemeClr>
                </a:outerShdw>
              </a:effectLst>
            </a:endParaRPr>
          </a:p>
          <a:p>
            <a:pPr algn="l"/>
            <a:r>
              <a:rPr lang="en-US" sz="2000" dirty="0" smtClean="0">
                <a:ln/>
                <a:solidFill>
                  <a:schemeClr val="tx1"/>
                </a:solidFill>
                <a:effectLst>
                  <a:outerShdw blurRad="38100" dist="19050" dir="2700000" algn="tl" rotWithShape="0">
                    <a:schemeClr val="dk1">
                      <a:alpha val="40000"/>
                    </a:schemeClr>
                  </a:outerShdw>
                </a:effectLst>
                <a:sym typeface="+mn-ea"/>
              </a:rPr>
              <a:t>AVR (1) and AVR(2) act as a PMU which read The data From system and  synchronized it From Samples come from GPS Then Send it to AVR(4)  which connected to Smart screen That’s The Real time data of system and AVR(4)  act as protection function </a:t>
            </a:r>
            <a:endParaRPr lang="en-US" sz="2000" dirty="0" smtClean="0">
              <a:ln/>
              <a:solidFill>
                <a:schemeClr val="tx1"/>
              </a:solidFill>
              <a:effectLst>
                <a:outerShdw blurRad="38100" dist="19050" dir="2700000" algn="tl" rotWithShape="0">
                  <a:schemeClr val="dk1">
                    <a:alpha val="40000"/>
                  </a:schemeClr>
                </a:outerShdw>
              </a:effectLst>
            </a:endParaRPr>
          </a:p>
          <a:p>
            <a:pPr algn="l"/>
            <a:endParaRPr lang="en-US" sz="2000" dirty="0" smtClean="0">
              <a:ln/>
              <a:solidFill>
                <a:schemeClr val="tx1"/>
              </a:solidFill>
              <a:effectLst>
                <a:outerShdw blurRad="38100" dist="19050" dir="2700000" algn="tl" rotWithShape="0">
                  <a:schemeClr val="dk1">
                    <a:alpha val="40000"/>
                  </a:schemeClr>
                </a:outerShdw>
              </a:effectLst>
            </a:endParaRPr>
          </a:p>
          <a:p>
            <a:pPr algn="l"/>
            <a:endParaRPr lang="en-US" sz="2000" dirty="0" smtClean="0">
              <a:ln/>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919" y="1343025"/>
            <a:ext cx="2678906" cy="19288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r>
              <a:rPr lang="en-US" u="sng">
                <a:sym typeface="+mn-ea"/>
              </a:rPr>
              <a:t>GPS module”SKM55RM”</a:t>
            </a:r>
            <a:br>
              <a:rPr lang="en-US" u="sng"/>
            </a:br>
            <a:endParaRPr lang="en-US" altLang="en-US"/>
          </a:p>
        </p:txBody>
      </p:sp>
      <p:pic>
        <p:nvPicPr>
          <p:cNvPr id="4" name="Content Placeholder 3" descr="skm55"/>
          <p:cNvPicPr>
            <a:picLocks noChangeAspect="1"/>
          </p:cNvPicPr>
          <p:nvPr>
            <p:ph sz="half" idx="2"/>
          </p:nvPr>
        </p:nvPicPr>
        <p:blipFill>
          <a:blip r:embed="rId1"/>
          <a:stretch>
            <a:fillRect/>
          </a:stretch>
        </p:blipFill>
        <p:spPr>
          <a:xfrm>
            <a:off x="1016635" y="1301750"/>
            <a:ext cx="4173855" cy="2096770"/>
          </a:xfrm>
          <a:prstGeom prst="rect">
            <a:avLst/>
          </a:prstGeom>
        </p:spPr>
      </p:pic>
      <p:pic>
        <p:nvPicPr>
          <p:cNvPr id="3" name="Content Placeholder 3" descr="gps"/>
          <p:cNvPicPr>
            <a:picLocks noChangeAspect="1"/>
          </p:cNvPicPr>
          <p:nvPr>
            <p:ph sz="half" idx="3"/>
          </p:nvPr>
        </p:nvPicPr>
        <p:blipFill>
          <a:blip r:embed="rId2"/>
          <a:stretch>
            <a:fillRect/>
          </a:stretch>
        </p:blipFill>
        <p:spPr>
          <a:xfrm>
            <a:off x="1671320" y="3640455"/>
            <a:ext cx="2973070" cy="1938020"/>
          </a:xfrm>
          <a:prstGeom prst="rect">
            <a:avLst/>
          </a:prstGeom>
        </p:spPr>
      </p:pic>
      <p:pic>
        <p:nvPicPr>
          <p:cNvPr id="5" name="Content Placeholder 4" descr="microfit"/>
          <p:cNvPicPr>
            <a:picLocks noChangeAspect="1"/>
          </p:cNvPicPr>
          <p:nvPr>
            <p:ph idx="1"/>
          </p:nvPr>
        </p:nvPicPr>
        <p:blipFill>
          <a:blip r:embed="rId3"/>
          <a:stretch>
            <a:fillRect/>
          </a:stretch>
        </p:blipFill>
        <p:spPr>
          <a:xfrm>
            <a:off x="1307465" y="6148705"/>
            <a:ext cx="4006850" cy="1847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76200"/>
            <a:ext cx="6477000" cy="952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object 3"/>
          <p:cNvSpPr txBox="1">
            <a:spLocks noGrp="1"/>
          </p:cNvSpPr>
          <p:nvPr>
            <p:ph type="title"/>
          </p:nvPr>
        </p:nvSpPr>
        <p:spPr>
          <a:xfrm>
            <a:off x="1905000" y="762000"/>
            <a:ext cx="3299511" cy="376235"/>
          </a:xfrm>
          <a:prstGeom prst="rect">
            <a:avLst/>
          </a:prstGeom>
        </p:spPr>
        <p:txBody>
          <a:bodyPr vert="horz" wrap="square" lIns="0" tIns="6836" rIns="0" bIns="0" rtlCol="0">
            <a:spAutoFit/>
          </a:bodyPr>
          <a:lstStyle/>
          <a:p>
            <a:pPr marL="6350" algn="ctr">
              <a:spcBef>
                <a:spcPts val="55"/>
              </a:spcBef>
            </a:pPr>
            <a:r>
              <a:rPr lang="en-US" sz="2400" u="sng" dirty="0" smtClean="0"/>
              <a:t>LIST OF ACRONYMS </a:t>
            </a:r>
            <a:endParaRPr u="sng" dirty="0"/>
          </a:p>
        </p:txBody>
      </p:sp>
      <p:sp>
        <p:nvSpPr>
          <p:cNvPr id="4" name="object 4"/>
          <p:cNvSpPr txBox="1"/>
          <p:nvPr/>
        </p:nvSpPr>
        <p:spPr>
          <a:xfrm>
            <a:off x="304800" y="1676400"/>
            <a:ext cx="6207257" cy="4483802"/>
          </a:xfrm>
          <a:prstGeom prst="rect">
            <a:avLst/>
          </a:prstGeom>
        </p:spPr>
        <p:txBody>
          <a:bodyPr vert="horz" wrap="square" lIns="0" tIns="8138" rIns="0" bIns="0" rtlCol="0">
            <a:spAutoFit/>
          </a:bodyPr>
          <a:lstStyle/>
          <a:p>
            <a:pPr marL="349250" marR="4445" indent="-342900" algn="justLow">
              <a:spcBef>
                <a:spcPts val="65"/>
              </a:spcBef>
              <a:buFont typeface="Arial" panose="020B0604020202020204" pitchFamily="34" charset="0"/>
              <a:buChar char="•"/>
            </a:pPr>
            <a:r>
              <a:rPr lang="en-US" sz="2000" b="1" u="sng" dirty="0" smtClean="0">
                <a:cs typeface="Calibri" panose="020F0502020204030204"/>
              </a:rPr>
              <a:t>RF</a:t>
            </a:r>
            <a:r>
              <a:rPr lang="en-US" sz="2000" dirty="0" smtClean="0">
                <a:cs typeface="Calibri" panose="020F0502020204030204"/>
              </a:rPr>
              <a:t> : radio frequency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a:cs typeface="Calibri" panose="020F0502020204030204"/>
              </a:rPr>
              <a:t>GPS</a:t>
            </a:r>
            <a:r>
              <a:rPr lang="en-US" sz="2000" dirty="0" smtClean="0">
                <a:cs typeface="Calibri" panose="020F0502020204030204"/>
              </a:rPr>
              <a:t> :  global positioning system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WAMPCS</a:t>
            </a:r>
            <a:r>
              <a:rPr lang="en-US" sz="2000" dirty="0" smtClean="0">
                <a:cs typeface="Calibri" panose="020F0502020204030204"/>
              </a:rPr>
              <a:t> : wide area measurement and control  system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a:cs typeface="Calibri" panose="020F0502020204030204"/>
              </a:rPr>
              <a:t>IED</a:t>
            </a:r>
            <a:r>
              <a:rPr lang="en-US" sz="2000" dirty="0" smtClean="0">
                <a:cs typeface="Calibri" panose="020F0502020204030204"/>
              </a:rPr>
              <a:t> : intelligent electronic devices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a:cs typeface="Calibri" panose="020F0502020204030204"/>
              </a:rPr>
              <a:t>MCU</a:t>
            </a:r>
            <a:r>
              <a:rPr lang="en-US" sz="2000" dirty="0" smtClean="0">
                <a:cs typeface="Calibri" panose="020F0502020204030204"/>
              </a:rPr>
              <a:t> : micro controller unit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a:cs typeface="Calibri" panose="020F0502020204030204"/>
              </a:rPr>
              <a:t>UART</a:t>
            </a:r>
            <a:r>
              <a:rPr lang="en-US" sz="2000" dirty="0" smtClean="0">
                <a:cs typeface="Calibri" panose="020F0502020204030204"/>
              </a:rPr>
              <a:t> : universal </a:t>
            </a:r>
            <a:r>
              <a:rPr lang="en-US" sz="2000" dirty="0" err="1" smtClean="0">
                <a:cs typeface="Calibri" panose="020F0502020204030204"/>
              </a:rPr>
              <a:t>asynchrouns</a:t>
            </a:r>
            <a:r>
              <a:rPr lang="en-US" sz="2000" dirty="0" smtClean="0">
                <a:cs typeface="Calibri" panose="020F0502020204030204"/>
              </a:rPr>
              <a:t> </a:t>
            </a:r>
            <a:r>
              <a:rPr lang="en-US" sz="2000" dirty="0" err="1" smtClean="0">
                <a:cs typeface="Calibri" panose="020F0502020204030204"/>
              </a:rPr>
              <a:t>recevier</a:t>
            </a:r>
            <a:r>
              <a:rPr lang="en-US" sz="2000" dirty="0" smtClean="0">
                <a:cs typeface="Calibri" panose="020F0502020204030204"/>
              </a:rPr>
              <a:t> and transmitter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ASK</a:t>
            </a:r>
            <a:r>
              <a:rPr lang="en-US" sz="2000" dirty="0" smtClean="0">
                <a:cs typeface="Calibri" panose="020F0502020204030204"/>
              </a:rPr>
              <a:t> : Amplitude shift keying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LCD</a:t>
            </a:r>
            <a:r>
              <a:rPr lang="en-US" sz="2000" dirty="0" smtClean="0">
                <a:cs typeface="Calibri" panose="020F0502020204030204"/>
              </a:rPr>
              <a:t> : liquid crystal display </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MU</a:t>
            </a:r>
            <a:r>
              <a:rPr lang="en-US" sz="2000" dirty="0" smtClean="0">
                <a:cs typeface="Calibri" panose="020F0502020204030204"/>
              </a:rPr>
              <a:t>  : Merging unit.</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GOOSE</a:t>
            </a:r>
            <a:r>
              <a:rPr lang="en-US" sz="2000" u="sng" dirty="0" smtClean="0">
                <a:cs typeface="Calibri" panose="020F0502020204030204"/>
              </a:rPr>
              <a:t> </a:t>
            </a:r>
            <a:r>
              <a:rPr lang="en-US" sz="2000" dirty="0" smtClean="0">
                <a:cs typeface="Calibri" panose="020F0502020204030204"/>
              </a:rPr>
              <a:t>: Generic Object Oriented Substation Events.</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UDP : </a:t>
            </a:r>
            <a:r>
              <a:rPr lang="en-US" sz="2000" b="1" dirty="0" smtClean="0">
                <a:cs typeface="Calibri" panose="020F0502020204030204"/>
              </a:rPr>
              <a:t> </a:t>
            </a:r>
            <a:r>
              <a:rPr lang="en-US" sz="2000" dirty="0" smtClean="0">
                <a:cs typeface="Calibri" panose="020F0502020204030204"/>
              </a:rPr>
              <a:t>User Data Gram.</a:t>
            </a: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r>
              <a:rPr lang="en-US" sz="2000" b="1" u="sng" dirty="0" smtClean="0">
                <a:cs typeface="Calibri" panose="020F0502020204030204"/>
              </a:rPr>
              <a:t>TCP :  </a:t>
            </a:r>
            <a:r>
              <a:rPr lang="en-US" sz="2000" dirty="0"/>
              <a:t>Transmission Control </a:t>
            </a:r>
            <a:r>
              <a:rPr lang="en-US" sz="2000" dirty="0" smtClean="0"/>
              <a:t>Protocol.</a:t>
            </a:r>
            <a:endParaRPr lang="en-US" sz="2000" u="sng" dirty="0" smtClean="0">
              <a:cs typeface="Calibri" panose="020F0502020204030204"/>
            </a:endParaRPr>
          </a:p>
          <a:p>
            <a:pPr marL="349250" marR="4445" indent="-342900" algn="justLow">
              <a:spcBef>
                <a:spcPts val="65"/>
              </a:spcBef>
              <a:buFont typeface="Arial" panose="020B0604020202020204" pitchFamily="34" charset="0"/>
              <a:buChar char="•"/>
            </a:pPr>
            <a:endParaRPr lang="en-US" sz="2000" dirty="0" smtClean="0">
              <a:cs typeface="Calibri" panose="020F0502020204030204"/>
            </a:endParaRPr>
          </a:p>
          <a:p>
            <a:pPr marL="349250" marR="4445" indent="-342900" algn="justLow">
              <a:spcBef>
                <a:spcPts val="65"/>
              </a:spcBef>
              <a:buFont typeface="Arial" panose="020B0604020202020204" pitchFamily="34" charset="0"/>
              <a:buChar char="•"/>
            </a:pPr>
            <a:endParaRPr lang="en-US" sz="2000" dirty="0">
              <a:cs typeface="Calibri" panose="020F0502020204030204"/>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solidFill>
                  <a:schemeClr val="tx1"/>
                </a:solidFill>
                <a:effectLst>
                  <a:outerShdw blurRad="38100" dist="19050" dir="2700000" algn="tl" rotWithShape="0">
                    <a:schemeClr val="dk1">
                      <a:alpha val="40000"/>
                    </a:schemeClr>
                  </a:outerShdw>
                </a:effectLst>
              </a:rPr>
              <a:t>Hardware Interfaces Configuration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343073" y="2278380"/>
            <a:ext cx="6175311" cy="8828405"/>
          </a:xfrm>
        </p:spPr>
        <p:txBody>
          <a:bodyPr/>
          <a:p>
            <a:pPr marL="0" indent="0" algn="l">
              <a:buNone/>
            </a:pPr>
            <a:r>
              <a:rPr lang="en-US" sz="1575" u="sng"/>
              <a:t> </a:t>
            </a:r>
            <a:r>
              <a:rPr lang="en-US" sz="2000" b="1" u="sng">
                <a:ln/>
                <a:solidFill>
                  <a:schemeClr val="tx1"/>
                </a:solidFill>
                <a:effectLst>
                  <a:outerShdw blurRad="38100" dist="19050" dir="2700000" algn="tl" rotWithShape="0">
                    <a:schemeClr val="dk1">
                      <a:alpha val="40000"/>
                    </a:schemeClr>
                  </a:outerShdw>
                </a:effectLst>
              </a:rPr>
              <a:t>UART Ports</a:t>
            </a:r>
            <a:r>
              <a:rPr lang="en-US" sz="2000">
                <a:ln/>
                <a:solidFill>
                  <a:schemeClr val="tx1"/>
                </a:solidFill>
                <a:effectLst>
                  <a:outerShdw blurRad="38100" dist="19050" dir="2700000" algn="tl" rotWithShape="0">
                    <a:schemeClr val="dk1">
                      <a:alpha val="40000"/>
                    </a:schemeClr>
                  </a:outerShdw>
                </a:effectLst>
              </a:rPr>
              <a:t>: </a:t>
            </a:r>
            <a:endParaRPr lang="en-US" sz="2000">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lgn="l">
              <a:buNone/>
            </a:pPr>
            <a:r>
              <a:rPr lang="en-US" sz="2000">
                <a:ln/>
                <a:solidFill>
                  <a:schemeClr val="tx1"/>
                </a:solidFill>
                <a:effectLst>
                  <a:outerShdw blurRad="38100" dist="19050" dir="2700000" algn="tl" rotWithShape="0">
                    <a:schemeClr val="dk1">
                      <a:alpha val="40000"/>
                    </a:schemeClr>
                  </a:outerShdw>
                </a:effectLst>
              </a:rPr>
              <a:t>The SKM55 series supports one full duplex serial channels UART.</a:t>
            </a:r>
            <a:endParaRPr lang="en-US" sz="2000">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lgn="l">
              <a:buNone/>
            </a:pPr>
            <a:r>
              <a:rPr lang="en-US" sz="2000">
                <a:ln/>
                <a:solidFill>
                  <a:schemeClr val="tx1"/>
                </a:solidFill>
                <a:effectLst>
                  <a:outerShdw blurRad="38100" dist="19050" dir="2700000" algn="tl" rotWithShape="0">
                    <a:schemeClr val="dk1">
                      <a:alpha val="40000"/>
                    </a:schemeClr>
                  </a:outerShdw>
                </a:effectLst>
              </a:rPr>
              <a:t>The serial connections are at 2.85V LVTTL logic levels, if need different voltage levels, use appropriate level shifters. the data format is however fixed: X, N, 8, 1, i.e. X baud rate, no parity,  eight data bits and one stop bit, no other data formats are    supported, LSB is sent first. The modules default baud</a:t>
            </a:r>
            <a:endParaRPr lang="en-US" sz="2000">
              <a:ln/>
              <a:solidFill>
                <a:schemeClr val="tx1"/>
              </a:solidFill>
              <a:effectLst>
                <a:outerShdw blurRad="38100" dist="19050" dir="2700000" algn="tl" rotWithShape="0">
                  <a:schemeClr val="dk1">
                    <a:alpha val="40000"/>
                  </a:schemeClr>
                </a:outerShdw>
              </a:effectLst>
            </a:endParaRPr>
          </a:p>
          <a:p>
            <a:pPr marL="0" indent="0" algn="l">
              <a:buNone/>
            </a:pPr>
            <a:r>
              <a:rPr lang="en-US" sz="2000">
                <a:ln/>
                <a:solidFill>
                  <a:schemeClr val="tx1"/>
                </a:solidFill>
                <a:effectLst>
                  <a:outerShdw blurRad="38100" dist="19050" dir="2700000" algn="tl" rotWithShape="0">
                    <a:schemeClr val="dk1">
                      <a:alpha val="40000"/>
                    </a:schemeClr>
                  </a:outerShdw>
                </a:effectLst>
              </a:rPr>
              <a:t>    rate is set up 9600bps. </a:t>
            </a:r>
            <a:endParaRPr lang="en-US" sz="2000">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lgn="l">
              <a:buNone/>
            </a:pPr>
            <a:r>
              <a:rPr lang="en-US" sz="2000" b="1" u="sng">
                <a:ln/>
                <a:solidFill>
                  <a:schemeClr val="tx1"/>
                </a:solidFill>
                <a:effectLst>
                  <a:outerShdw blurRad="38100" dist="19050" dir="2700000" algn="tl" rotWithShape="0">
                    <a:schemeClr val="dk1">
                      <a:alpha val="40000"/>
                    </a:schemeClr>
                  </a:outerShdw>
                </a:effectLst>
                <a:sym typeface="+mn-ea"/>
              </a:rPr>
              <a:t>RS232 Ports: </a:t>
            </a:r>
            <a:endParaRPr lang="en-US" sz="2000" b="1" u="sng">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lgn="l">
              <a:buNone/>
            </a:pPr>
            <a:r>
              <a:rPr lang="en-US" sz="2000">
                <a:ln/>
                <a:solidFill>
                  <a:schemeClr val="tx1"/>
                </a:solidFill>
                <a:effectLst>
                  <a:outerShdw blurRad="38100" dist="19050" dir="2700000" algn="tl" rotWithShape="0">
                    <a:schemeClr val="dk1">
                      <a:alpha val="40000"/>
                    </a:schemeClr>
                  </a:outerShdw>
                </a:effectLst>
                <a:sym typeface="+mn-ea"/>
              </a:rPr>
              <a:t>The SKM55 series uses single-chip RS232 to UART bridge, It is 3V powered EIA/TIA-232 and V.28/V.24 communication interfaces with low power requirements.</a:t>
            </a:r>
            <a:endParaRPr lang="en-US" sz="2000">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lgn="l">
              <a:buNone/>
            </a:pPr>
            <a:endParaRPr lang="en-US" sz="2000">
              <a:ln/>
              <a:solidFill>
                <a:schemeClr val="tx1"/>
              </a:solidFill>
              <a:effectLst>
                <a:outerShdw blurRad="38100" dist="19050" dir="2700000" algn="tl" rotWithShape="0">
                  <a:schemeClr val="dk1">
                    <a:alpha val="40000"/>
                  </a:schemeClr>
                </a:outerShdw>
              </a:effectLst>
            </a:endParaRPr>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a:p>
            <a:pPr marL="0" indent="0">
              <a:buNone/>
            </a:pPr>
            <a:endParaRPr lang="en-US" sz="1575"/>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solidFill>
                  <a:schemeClr val="tx1"/>
                </a:solidFill>
                <a:effectLst>
                  <a:outerShdw blurRad="38100" dist="19050" dir="2700000" algn="tl" rotWithShape="0">
                    <a:schemeClr val="dk1">
                      <a:alpha val="40000"/>
                    </a:schemeClr>
                  </a:outerShdw>
                </a:effectLst>
                <a:sym typeface="+mn-ea"/>
              </a:rPr>
              <a:t>Hardware Interfaces Configuration </a:t>
            </a:r>
            <a:endParaRPr lang="en-US">
              <a:solidFill>
                <a:schemeClr val="tx1"/>
              </a:solidFill>
              <a:effectLst>
                <a:outerShdw blurRad="38100" dist="19050" dir="2700000" algn="tl" rotWithShape="0">
                  <a:schemeClr val="dk1">
                    <a:alpha val="40000"/>
                  </a:schemeClr>
                </a:outerShdw>
              </a:effectLst>
              <a:sym typeface="+mn-ea"/>
            </a:endParaRPr>
          </a:p>
        </p:txBody>
      </p:sp>
      <p:pic>
        <p:nvPicPr>
          <p:cNvPr id="4" name="Content Placeholder 3" descr="gps2"/>
          <p:cNvPicPr>
            <a:picLocks noChangeAspect="1"/>
          </p:cNvPicPr>
          <p:nvPr>
            <p:ph idx="1"/>
          </p:nvPr>
        </p:nvPicPr>
        <p:blipFill>
          <a:blip r:embed="rId1"/>
          <a:stretch>
            <a:fillRect/>
          </a:stretch>
        </p:blipFill>
        <p:spPr>
          <a:xfrm>
            <a:off x="433070" y="1412240"/>
            <a:ext cx="5991225" cy="63544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chemeClr val="tx1"/>
                </a:solidFill>
                <a:effectLst>
                  <a:outerShdw blurRad="38100" dist="19050" dir="2700000" algn="tl" rotWithShape="0">
                    <a:schemeClr val="dk1">
                      <a:alpha val="40000"/>
                    </a:schemeClr>
                  </a:outerShdw>
                </a:effectLst>
              </a:rPr>
              <a:t>MAX232 connection</a:t>
            </a:r>
            <a:endParaRPr lang="en-US" altLang="en-US">
              <a:solidFill>
                <a:schemeClr val="tx1"/>
              </a:solidFill>
              <a:effectLst>
                <a:outerShdw blurRad="38100" dist="19050" dir="2700000" algn="tl" rotWithShape="0">
                  <a:schemeClr val="dk1">
                    <a:alpha val="40000"/>
                  </a:schemeClr>
                </a:outerShdw>
              </a:effectLst>
            </a:endParaRPr>
          </a:p>
        </p:txBody>
      </p:sp>
      <p:pic>
        <p:nvPicPr>
          <p:cNvPr id="4" name="Content Placeholder 3" descr="max232"/>
          <p:cNvPicPr>
            <a:picLocks noChangeAspect="1"/>
          </p:cNvPicPr>
          <p:nvPr>
            <p:ph sz="half" idx="2"/>
          </p:nvPr>
        </p:nvPicPr>
        <p:blipFill>
          <a:blip r:embed="rId1"/>
          <a:stretch>
            <a:fillRect/>
          </a:stretch>
        </p:blipFill>
        <p:spPr>
          <a:xfrm>
            <a:off x="1937385" y="5160645"/>
            <a:ext cx="4243070" cy="3572510"/>
          </a:xfrm>
          <a:prstGeom prst="rect">
            <a:avLst/>
          </a:prstGeom>
        </p:spPr>
      </p:pic>
      <p:sp>
        <p:nvSpPr>
          <p:cNvPr id="5" name="Text Box 4"/>
          <p:cNvSpPr txBox="1"/>
          <p:nvPr/>
        </p:nvSpPr>
        <p:spPr>
          <a:xfrm>
            <a:off x="511135" y="4340066"/>
            <a:ext cx="1793438" cy="820420"/>
          </a:xfrm>
          <a:prstGeom prst="rect">
            <a:avLst/>
          </a:prstGeom>
          <a:noFill/>
        </p:spPr>
        <p:txBody>
          <a:bodyPr wrap="square" rtlCol="0" anchor="t">
            <a:spAutoFit/>
          </a:bodyPr>
          <a:p>
            <a:r>
              <a:rPr lang="en-US" sz="1575">
                <a:solidFill>
                  <a:srgbClr val="FF0000"/>
                </a:solidFill>
              </a:rPr>
              <a:t>Using Atmega 128 instead of Arduino in our case</a:t>
            </a:r>
            <a:r>
              <a:rPr lang="en-US" sz="505">
                <a:solidFill>
                  <a:srgbClr val="FF0000"/>
                </a:solidFill>
              </a:rPr>
              <a:t>.</a:t>
            </a:r>
            <a:endParaRPr lang="en-US" sz="505">
              <a:solidFill>
                <a:srgbClr val="FF0000"/>
              </a:solidFill>
            </a:endParaRPr>
          </a:p>
        </p:txBody>
      </p:sp>
      <p:pic>
        <p:nvPicPr>
          <p:cNvPr id="3" name="Content Placeholder 3" descr="max232-pins"/>
          <p:cNvPicPr>
            <a:picLocks noChangeAspect="1"/>
          </p:cNvPicPr>
          <p:nvPr>
            <p:ph sz="half" idx="3"/>
          </p:nvPr>
        </p:nvPicPr>
        <p:blipFill>
          <a:blip r:embed="rId2"/>
          <a:stretch>
            <a:fillRect/>
          </a:stretch>
        </p:blipFill>
        <p:spPr>
          <a:xfrm>
            <a:off x="3919220" y="972820"/>
            <a:ext cx="2167890" cy="2386965"/>
          </a:xfrm>
          <a:prstGeom prst="rect">
            <a:avLst/>
          </a:prstGeom>
        </p:spPr>
      </p:pic>
      <p:sp>
        <p:nvSpPr>
          <p:cNvPr id="6" name="Text Box 5"/>
          <p:cNvSpPr txBox="1"/>
          <p:nvPr/>
        </p:nvSpPr>
        <p:spPr>
          <a:xfrm>
            <a:off x="511096" y="1568450"/>
            <a:ext cx="2984659" cy="715645"/>
          </a:xfrm>
          <a:prstGeom prst="rect">
            <a:avLst/>
          </a:prstGeom>
          <a:noFill/>
        </p:spPr>
        <p:txBody>
          <a:bodyPr wrap="square" rtlCol="0" anchor="t">
            <a:spAutoFit/>
          </a:bodyPr>
          <a:p>
            <a:r>
              <a:rPr lang="en-US" sz="2025"/>
              <a:t>*</a:t>
            </a:r>
            <a:r>
              <a:rPr lang="en-US" sz="1575">
                <a:solidFill>
                  <a:srgbClr val="FF0000"/>
                </a:solidFill>
              </a:rPr>
              <a:t>Using max232 IC as logic    shifter.</a:t>
            </a:r>
            <a:r>
              <a:rPr lang="en-US" sz="1575"/>
              <a:t> </a:t>
            </a:r>
            <a:r>
              <a:rPr lang="en-US" sz="2025"/>
              <a:t> </a:t>
            </a:r>
            <a:endParaRPr lang="en-US" sz="2025"/>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9885" y="247510"/>
            <a:ext cx="5103405" cy="276860"/>
          </a:xfrm>
        </p:spPr>
        <p:txBody>
          <a:bodyPr/>
          <a:p>
            <a:pPr algn="l"/>
            <a:r>
              <a:rPr lang="en-US">
                <a:solidFill>
                  <a:schemeClr val="tx1"/>
                </a:solidFill>
                <a:effectLst>
                  <a:outerShdw blurRad="38100" dist="19050" dir="2700000" algn="tl" rotWithShape="0">
                    <a:schemeClr val="dk1">
                      <a:alpha val="40000"/>
                    </a:schemeClr>
                  </a:outerShdw>
                </a:effectLst>
              </a:rPr>
              <a:t>Software Protocol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142558" y="729694"/>
            <a:ext cx="6300788" cy="7479030"/>
          </a:xfrm>
        </p:spPr>
        <p:txBody>
          <a:bodyPr wrap="square"/>
          <a:p>
            <a:pPr marL="0" indent="0">
              <a:buNone/>
            </a:pPr>
            <a:r>
              <a:rPr lang="en-US" altLang="en-US" b="1" u="sng"/>
              <a:t> </a:t>
            </a:r>
            <a:r>
              <a:rPr lang="en-US" b="1" u="sng"/>
              <a:t>NMEA 0183 Protocol</a:t>
            </a:r>
            <a:r>
              <a:rPr lang="en-US" u="sng"/>
              <a:t> :</a:t>
            </a:r>
            <a:endParaRPr lang="en-US" u="sng"/>
          </a:p>
          <a:p>
            <a:r>
              <a:rPr lang="en-US"/>
              <a:t> The NMEA protocol is an ASCII-based protocol,</a:t>
            </a:r>
            <a:endParaRPr lang="en-US"/>
          </a:p>
          <a:p>
            <a:pPr marL="0" indent="0">
              <a:buNone/>
            </a:pPr>
            <a:r>
              <a:rPr lang="en-US"/>
              <a:t>  records start with a </a:t>
            </a:r>
            <a:r>
              <a:rPr lang="en-US" altLang="en-US"/>
              <a:t>“</a:t>
            </a:r>
            <a:r>
              <a:rPr lang="en-US">
                <a:solidFill>
                  <a:srgbClr val="FF0000"/>
                </a:solidFill>
              </a:rPr>
              <a:t>$</a:t>
            </a:r>
            <a:r>
              <a:rPr lang="en-US"/>
              <a:t> </a:t>
            </a:r>
            <a:r>
              <a:rPr lang="en-US" altLang="en-US"/>
              <a:t>“</a:t>
            </a:r>
            <a:r>
              <a:rPr lang="en-US"/>
              <a:t>and with carriage return/line feed.</a:t>
            </a:r>
            <a:endParaRPr lang="en-US"/>
          </a:p>
          <a:p>
            <a:pPr marL="0" indent="0">
              <a:buNone/>
            </a:pPr>
            <a:r>
              <a:rPr lang="en-US"/>
              <a:t>  GPS specific messages all start with </a:t>
            </a:r>
            <a:r>
              <a:rPr lang="en-US">
                <a:solidFill>
                  <a:srgbClr val="FF0000"/>
                </a:solidFill>
              </a:rPr>
              <a:t>$GPxxx</a:t>
            </a:r>
            <a:r>
              <a:rPr lang="en-US"/>
              <a:t> where </a:t>
            </a:r>
            <a:r>
              <a:rPr lang="en-US">
                <a:solidFill>
                  <a:srgbClr val="FF0000"/>
                </a:solidFill>
              </a:rPr>
              <a:t>xxx</a:t>
            </a:r>
            <a:endParaRPr lang="en-US"/>
          </a:p>
          <a:p>
            <a:pPr marL="0" indent="0">
              <a:buNone/>
            </a:pPr>
            <a:r>
              <a:rPr lang="en-US"/>
              <a:t>  is a</a:t>
            </a:r>
            <a:r>
              <a:rPr lang="en-US">
                <a:solidFill>
                  <a:srgbClr val="FF0000"/>
                </a:solidFill>
              </a:rPr>
              <a:t> three-letter identifier</a:t>
            </a:r>
            <a:r>
              <a:rPr lang="en-US"/>
              <a:t> of the message data that</a:t>
            </a:r>
            <a:endParaRPr lang="en-US"/>
          </a:p>
          <a:p>
            <a:pPr marL="0" indent="0">
              <a:buNone/>
            </a:pPr>
            <a:r>
              <a:rPr lang="en-US"/>
              <a:t>   follows.</a:t>
            </a:r>
            <a:endParaRPr lang="en-US"/>
          </a:p>
          <a:p>
            <a:pPr marL="0" indent="0">
              <a:buNone/>
            </a:pPr>
            <a:endParaRPr lang="en-US"/>
          </a:p>
          <a:p>
            <a:r>
              <a:rPr lang="en-US"/>
              <a:t>NMEA messages have a checksum, which allows detection of corrupted data transfers. </a:t>
            </a: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Content Placeholder 2"/>
          <p:cNvSpPr>
            <a:spLocks noGrp="1"/>
          </p:cNvSpPr>
          <p:nvPr/>
        </p:nvSpPr>
        <p:spPr>
          <a:xfrm>
            <a:off x="139700" y="3249930"/>
            <a:ext cx="6304280" cy="6463030"/>
          </a:xfrm>
          <a:prstGeom prst="rect">
            <a:avLst/>
          </a:prstGeom>
        </p:spPr>
        <p:txBody>
          <a:bodyPr wrap="square" lIns="0" tIns="0" rIns="0" bIns="0">
            <a:spAutoFit/>
          </a:bodyPr>
          <a:lstStyle>
            <a:lvl1pPr marL="0">
              <a:defRPr>
                <a:latin typeface="+mn-lt"/>
                <a:ea typeface="+mn-ea"/>
                <a:cs typeface="+mn-cs"/>
              </a:defRPr>
            </a:lvl1pPr>
            <a:lvl2pPr marL="234315">
              <a:defRPr>
                <a:latin typeface="+mn-lt"/>
                <a:ea typeface="+mn-ea"/>
                <a:cs typeface="+mn-cs"/>
              </a:defRPr>
            </a:lvl2pPr>
            <a:lvl3pPr marL="468630">
              <a:defRPr>
                <a:latin typeface="+mn-lt"/>
                <a:ea typeface="+mn-ea"/>
                <a:cs typeface="+mn-cs"/>
              </a:defRPr>
            </a:lvl3pPr>
            <a:lvl4pPr marL="702945">
              <a:defRPr>
                <a:latin typeface="+mn-lt"/>
                <a:ea typeface="+mn-ea"/>
                <a:cs typeface="+mn-cs"/>
              </a:defRPr>
            </a:lvl4pPr>
            <a:lvl5pPr marL="937260">
              <a:defRPr>
                <a:latin typeface="+mn-lt"/>
                <a:ea typeface="+mn-ea"/>
                <a:cs typeface="+mn-cs"/>
              </a:defRPr>
            </a:lvl5pPr>
            <a:lvl6pPr marL="1171575">
              <a:defRPr>
                <a:latin typeface="+mn-lt"/>
                <a:ea typeface="+mn-ea"/>
                <a:cs typeface="+mn-cs"/>
              </a:defRPr>
            </a:lvl6pPr>
            <a:lvl7pPr marL="1405890">
              <a:defRPr>
                <a:latin typeface="+mn-lt"/>
                <a:ea typeface="+mn-ea"/>
                <a:cs typeface="+mn-cs"/>
              </a:defRPr>
            </a:lvl7pPr>
            <a:lvl8pPr marL="1640840">
              <a:defRPr>
                <a:latin typeface="+mn-lt"/>
                <a:ea typeface="+mn-ea"/>
                <a:cs typeface="+mn-cs"/>
              </a:defRPr>
            </a:lvl8pPr>
            <a:lvl9pPr marL="1875155">
              <a:defRPr>
                <a:latin typeface="+mn-lt"/>
                <a:ea typeface="+mn-ea"/>
                <a:cs typeface="+mn-cs"/>
              </a:defRPr>
            </a:lvl9pPr>
          </a:lstStyle>
          <a:p>
            <a:pPr marL="0" indent="0">
              <a:buNone/>
            </a:pPr>
            <a:r>
              <a:rPr lang="en-US" sz="2000" b="1" u="sng"/>
              <a:t>NMEA Record</a:t>
            </a:r>
            <a:r>
              <a:rPr lang="en-US" sz="2000"/>
              <a:t>        </a:t>
            </a:r>
            <a:r>
              <a:rPr lang="en-US" sz="2000" b="1" u="sng"/>
              <a:t>Description </a:t>
            </a:r>
            <a:endParaRPr lang="en-US" sz="2000"/>
          </a:p>
          <a:p>
            <a:pPr algn="l"/>
            <a:r>
              <a:rPr lang="en-US" sz="2000"/>
              <a:t>GGA                        Global positioning system fixed data.</a:t>
            </a:r>
            <a:endParaRPr lang="en-US" sz="2000"/>
          </a:p>
          <a:p>
            <a:pPr algn="l"/>
            <a:r>
              <a:rPr lang="en-US" sz="2000"/>
              <a:t>GLL                         Geographic position-latitude/longitude.</a:t>
            </a:r>
            <a:endParaRPr lang="en-US" sz="2000"/>
          </a:p>
          <a:p>
            <a:pPr algn="l"/>
            <a:r>
              <a:rPr lang="en-US" sz="2000"/>
              <a:t>GSA                        GNSS DOP and active satellites. </a:t>
            </a:r>
            <a:endParaRPr lang="en-US" sz="2000"/>
          </a:p>
          <a:p>
            <a:pPr algn="l"/>
            <a:r>
              <a:rPr lang="en-US" sz="2000"/>
              <a:t>GSV                        GNSS satellites in view .</a:t>
            </a:r>
            <a:endParaRPr lang="en-US" sz="2000"/>
          </a:p>
          <a:p>
            <a:pPr algn="l"/>
            <a:r>
              <a:rPr lang="en-US" sz="2000"/>
              <a:t>RMC                       Recommended minimum specific                         </a:t>
            </a:r>
            <a:endParaRPr lang="en-US" sz="2000"/>
          </a:p>
          <a:p>
            <a:pPr marL="0" indent="0" algn="l">
              <a:buNone/>
            </a:pPr>
            <a:r>
              <a:rPr lang="en-US" sz="2000"/>
              <a:t>                                  GNSS data .</a:t>
            </a:r>
            <a:endParaRPr lang="en-US" sz="2000"/>
          </a:p>
          <a:p>
            <a:pPr algn="l"/>
            <a:r>
              <a:rPr lang="en-US" sz="2000"/>
              <a:t>VTG                       Course over ground and ground speed</a:t>
            </a:r>
            <a:r>
              <a:rPr lang="en-US" altLang="en-US" sz="2000"/>
              <a:t>.</a:t>
            </a:r>
            <a:r>
              <a:rPr lang="en-US" sz="2000"/>
              <a:t> </a:t>
            </a:r>
            <a:endParaRPr lang="en-US" sz="2000"/>
          </a:p>
          <a:p>
            <a:r>
              <a:rPr lang="en-US" sz="2000"/>
              <a:t>ZDA                        Date and Time </a:t>
            </a:r>
            <a:endParaRPr lang="en-US" sz="2000"/>
          </a:p>
          <a:p>
            <a:endParaRPr lang="en-US" sz="2000"/>
          </a:p>
          <a:p>
            <a:r>
              <a:rPr lang="en-US" sz="2000" b="1" u="sng">
                <a:sym typeface="+mn-ea"/>
              </a:rPr>
              <a:t>GGA-Global Positioning System Fixed Data</a:t>
            </a:r>
            <a:r>
              <a:rPr lang="en-US" sz="2000">
                <a:sym typeface="+mn-ea"/>
              </a:rPr>
              <a:t>  </a:t>
            </a:r>
            <a:r>
              <a:rPr lang="en-US" altLang="en-US" sz="2000">
                <a:sym typeface="+mn-ea"/>
              </a:rPr>
              <a:t>: </a:t>
            </a:r>
            <a:endParaRPr lang="en-US" altLang="en-US" sz="2000"/>
          </a:p>
          <a:p>
            <a:pPr marL="0" indent="0">
              <a:buNone/>
            </a:pPr>
            <a:r>
              <a:rPr lang="en-US" altLang="en-US" sz="2000">
                <a:sym typeface="+mn-ea"/>
              </a:rPr>
              <a:t> “</a:t>
            </a:r>
            <a:r>
              <a:rPr lang="en-US" altLang="en-US" sz="2000">
                <a:solidFill>
                  <a:srgbClr val="FF0000"/>
                </a:solidFill>
                <a:sym typeface="+mn-ea"/>
              </a:rPr>
              <a:t>$GPGGA,</a:t>
            </a:r>
            <a:r>
              <a:rPr lang="en-US" altLang="en-US" sz="2000">
                <a:solidFill>
                  <a:srgbClr val="0070C0"/>
                </a:solidFill>
                <a:sym typeface="+mn-ea"/>
              </a:rPr>
              <a:t>021514.000</a:t>
            </a:r>
            <a:r>
              <a:rPr lang="en-US" altLang="en-US" sz="2000">
                <a:solidFill>
                  <a:srgbClr val="FF0000"/>
                </a:solidFill>
                <a:sym typeface="+mn-ea"/>
              </a:rPr>
              <a:t>,2232.1799,N,11401.1823,E,1,6,1.25,84.0,M,-2.2,M,,*74 “.</a:t>
            </a:r>
            <a:endParaRPr lang="en-US" altLang="en-US" sz="2000">
              <a:solidFill>
                <a:srgbClr val="FF0000"/>
              </a:solidFill>
            </a:endParaRPr>
          </a:p>
          <a:p>
            <a:endParaRPr lang="en-US" altLang="en-US" sz="2000">
              <a:solidFill>
                <a:srgbClr val="FF0000"/>
              </a:solidFill>
            </a:endParaRPr>
          </a:p>
          <a:p>
            <a:r>
              <a:rPr lang="en-US" altLang="en-US" sz="2000">
                <a:sym typeface="+mn-ea"/>
              </a:rPr>
              <a:t>This sentence contains the position, time and quality of the navigation fix. </a:t>
            </a:r>
            <a:endParaRPr lang="en-US" altLang="en-US" sz="2000">
              <a:solidFill>
                <a:schemeClr val="tx1"/>
              </a:solidFill>
            </a:endParaRPr>
          </a:p>
          <a:p>
            <a:endParaRPr lang="en-US" altLang="en-US" sz="2000">
              <a:solidFill>
                <a:schemeClr val="tx1"/>
              </a:solidFill>
            </a:endParaRPr>
          </a:p>
          <a:p>
            <a:r>
              <a:rPr lang="en-US" altLang="en-US" sz="2000">
                <a:sym typeface="+mn-ea"/>
              </a:rPr>
              <a:t>“Nema protocol,</a:t>
            </a:r>
            <a:r>
              <a:rPr lang="en-US" altLang="en-US" sz="2000">
                <a:solidFill>
                  <a:srgbClr val="FF0000"/>
                </a:solidFill>
                <a:sym typeface="+mn-ea"/>
              </a:rPr>
              <a:t>UTC</a:t>
            </a:r>
            <a:r>
              <a:rPr lang="en-US" altLang="en-US" sz="2000">
                <a:sym typeface="+mn-ea"/>
              </a:rPr>
              <a:t>,Latitude,N,Longitude,E,PF,......”</a:t>
            </a:r>
            <a:endParaRPr lang="en-US" altLang="en-US" sz="2000">
              <a:solidFill>
                <a:schemeClr val="tx1"/>
              </a:solidFill>
            </a:endParaRPr>
          </a:p>
          <a:p>
            <a:endParaRPr lang="en-US" altLang="en-US" sz="2000">
              <a:solidFill>
                <a:srgbClr val="FF0000"/>
              </a:solidFill>
            </a:endParaRPr>
          </a:p>
          <a:p>
            <a:endParaRPr 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nema code"/>
          <p:cNvPicPr>
            <a:picLocks noChangeAspect="1"/>
          </p:cNvPicPr>
          <p:nvPr>
            <p:ph idx="1"/>
          </p:nvPr>
        </p:nvPicPr>
        <p:blipFill>
          <a:blip r:embed="rId1"/>
          <a:stretch>
            <a:fillRect/>
          </a:stretch>
        </p:blipFill>
        <p:spPr>
          <a:xfrm>
            <a:off x="6350" y="619760"/>
            <a:ext cx="6849745" cy="83896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solidFill>
                  <a:schemeClr val="tx1"/>
                </a:solidFill>
                <a:effectLst>
                  <a:outerShdw blurRad="38100" dist="19050" dir="2700000" algn="tl" rotWithShape="0">
                    <a:schemeClr val="dk1">
                      <a:alpha val="40000"/>
                    </a:schemeClr>
                  </a:outerShdw>
                </a:effectLst>
                <a:sym typeface="+mn-ea"/>
              </a:rPr>
              <a:t>Software layers</a:t>
            </a:r>
            <a:endParaRPr lang="en-US">
              <a:solidFill>
                <a:schemeClr val="tx1"/>
              </a:solidFill>
              <a:effectLst>
                <a:outerShdw blurRad="38100" dist="19050" dir="2700000" algn="tl" rotWithShape="0">
                  <a:schemeClr val="dk1">
                    <a:alpha val="40000"/>
                  </a:schemeClr>
                </a:outerShdw>
              </a:effectLst>
              <a:sym typeface="+mn-ea"/>
            </a:endParaRPr>
          </a:p>
        </p:txBody>
      </p:sp>
      <p:pic>
        <p:nvPicPr>
          <p:cNvPr id="5" name="Content Placeholder 4" descr="develop-ment-in-basic-software-layer-for-autosar"/>
          <p:cNvPicPr>
            <a:picLocks noChangeAspect="1"/>
          </p:cNvPicPr>
          <p:nvPr>
            <p:ph idx="1"/>
          </p:nvPr>
        </p:nvPicPr>
        <p:blipFill>
          <a:blip r:embed="rId1"/>
          <a:stretch>
            <a:fillRect/>
          </a:stretch>
        </p:blipFill>
        <p:spPr>
          <a:xfrm>
            <a:off x="343535" y="1350645"/>
            <a:ext cx="5449570" cy="726059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main code"/>
          <p:cNvPicPr>
            <a:picLocks noChangeAspect="1"/>
          </p:cNvPicPr>
          <p:nvPr>
            <p:ph idx="1"/>
          </p:nvPr>
        </p:nvPicPr>
        <p:blipFill>
          <a:blip r:embed="rId1"/>
          <a:stretch>
            <a:fillRect/>
          </a:stretch>
        </p:blipFill>
        <p:spPr>
          <a:xfrm>
            <a:off x="86360" y="1353820"/>
            <a:ext cx="6663690" cy="77317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h"/>
          <p:cNvPicPr>
            <a:picLocks noChangeAspect="1"/>
          </p:cNvPicPr>
          <p:nvPr>
            <p:ph idx="1"/>
          </p:nvPr>
        </p:nvPicPr>
        <p:blipFill>
          <a:blip r:embed="rId1"/>
          <a:stretch>
            <a:fillRect/>
          </a:stretch>
        </p:blipFill>
        <p:spPr>
          <a:xfrm>
            <a:off x="342900" y="1370330"/>
            <a:ext cx="6260465" cy="56400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
          <p:cNvPicPr>
            <a:picLocks noChangeAspect="1"/>
          </p:cNvPicPr>
          <p:nvPr>
            <p:ph idx="1"/>
          </p:nvPr>
        </p:nvPicPr>
        <p:blipFill>
          <a:blip r:embed="rId1"/>
          <a:stretch>
            <a:fillRect/>
          </a:stretch>
        </p:blipFill>
        <p:spPr>
          <a:xfrm>
            <a:off x="114300" y="1107440"/>
            <a:ext cx="6379210" cy="66586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2"/>
          <p:cNvPicPr>
            <a:picLocks noChangeAspect="1"/>
          </p:cNvPicPr>
          <p:nvPr>
            <p:ph idx="1"/>
          </p:nvPr>
        </p:nvPicPr>
        <p:blipFill>
          <a:blip r:embed="rId1"/>
          <a:stretch>
            <a:fillRect/>
          </a:stretch>
        </p:blipFill>
        <p:spPr>
          <a:xfrm>
            <a:off x="197485" y="1840230"/>
            <a:ext cx="6372860" cy="48552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762000"/>
            <a:ext cx="4410483" cy="1761229"/>
          </a:xfrm>
          <a:prstGeom prst="rect">
            <a:avLst/>
          </a:prstGeom>
        </p:spPr>
        <p:txBody>
          <a:bodyPr vert="horz" wrap="square" lIns="0" tIns="6836" rIns="0" bIns="0" rtlCol="0">
            <a:spAutoFit/>
          </a:bodyPr>
          <a:lstStyle/>
          <a:p>
            <a:pPr marL="6350" algn="l">
              <a:spcBef>
                <a:spcPts val="55"/>
              </a:spcBef>
            </a:pPr>
            <a:r>
              <a:rPr lang="en-US" sz="2400" u="sng" dirty="0" smtClean="0"/>
              <a:t>CHAPTER 1 : INTRODUCTION</a:t>
            </a:r>
            <a:br>
              <a:rPr lang="en-US" sz="2400" u="sng" dirty="0"/>
            </a:br>
            <a:br>
              <a:rPr lang="en-US" sz="2400" u="sng" dirty="0" smtClean="0"/>
            </a:br>
            <a:br>
              <a:rPr lang="en-US" sz="2400" u="sng" dirty="0"/>
            </a:br>
            <a:br>
              <a:rPr lang="en-US" sz="2400" u="sng" dirty="0" smtClean="0"/>
            </a:br>
            <a:endParaRPr u="sng"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8341" y="1219200"/>
            <a:ext cx="6172200" cy="77724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gpsh"/>
          <p:cNvPicPr>
            <a:picLocks noChangeAspect="1"/>
          </p:cNvPicPr>
          <p:nvPr>
            <p:ph idx="1"/>
          </p:nvPr>
        </p:nvPicPr>
        <p:blipFill>
          <a:blip r:embed="rId1"/>
          <a:stretch>
            <a:fillRect/>
          </a:stretch>
        </p:blipFill>
        <p:spPr>
          <a:xfrm>
            <a:off x="144780" y="1425575"/>
            <a:ext cx="6410325" cy="47345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
          <p:cNvPicPr>
            <a:picLocks noChangeAspect="1"/>
          </p:cNvPicPr>
          <p:nvPr>
            <p:ph idx="1"/>
          </p:nvPr>
        </p:nvPicPr>
        <p:blipFill>
          <a:blip r:embed="rId1"/>
          <a:stretch>
            <a:fillRect/>
          </a:stretch>
        </p:blipFill>
        <p:spPr>
          <a:xfrm>
            <a:off x="79375" y="1355090"/>
            <a:ext cx="6748145" cy="724916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79025" y="286880"/>
            <a:ext cx="5103405" cy="276860"/>
          </a:xfrm>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2"/>
          <p:cNvPicPr>
            <a:picLocks noChangeAspect="1"/>
          </p:cNvPicPr>
          <p:nvPr>
            <p:ph idx="1"/>
          </p:nvPr>
        </p:nvPicPr>
        <p:blipFill>
          <a:blip r:embed="rId1"/>
          <a:stretch>
            <a:fillRect/>
          </a:stretch>
        </p:blipFill>
        <p:spPr>
          <a:xfrm>
            <a:off x="343535" y="1347470"/>
            <a:ext cx="5951220" cy="68738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ide"/>
          <p:cNvPicPr>
            <a:picLocks noChangeAspect="1"/>
          </p:cNvPicPr>
          <p:nvPr>
            <p:ph idx="1"/>
          </p:nvPr>
        </p:nvPicPr>
        <p:blipFill>
          <a:blip r:embed="rId1"/>
          <a:stretch>
            <a:fillRect/>
          </a:stretch>
        </p:blipFill>
        <p:spPr>
          <a:xfrm rot="5400000">
            <a:off x="-1057910" y="1653540"/>
            <a:ext cx="9190990" cy="62725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6" name="Rectangle 1"/>
          <p:cNvSpPr/>
          <p:nvPr/>
        </p:nvSpPr>
        <p:spPr>
          <a:xfrm>
            <a:off x="1022078" y="961714"/>
            <a:ext cx="4199158" cy="185701"/>
          </a:xfrm>
          <a:prstGeom prst="rect">
            <a:avLst/>
          </a:prstGeom>
          <a:noFill/>
          <a:ln w="9525">
            <a:noFill/>
          </a:ln>
        </p:spPr>
        <p:txBody>
          <a:bodyPr wrap="none" lIns="0" tIns="0" rIns="0" bIns="0"/>
          <a:p>
            <a:pPr algn="ctr" eaLnBrk="1" hangingPunct="1">
              <a:spcAft>
                <a:spcPts val="3365"/>
              </a:spcAft>
            </a:pPr>
            <a:r>
              <a:rPr sz="2000" b="1" dirty="0">
                <a:ln/>
                <a:solidFill>
                  <a:schemeClr val="tx1"/>
                </a:solidFill>
                <a:effectLst>
                  <a:outerShdw blurRad="38100" dist="19050" dir="2700000" algn="tl" rotWithShape="0">
                    <a:schemeClr val="dk1">
                      <a:alpha val="40000"/>
                    </a:schemeClr>
                  </a:outerShdw>
                </a:effectLst>
                <a:latin typeface="Arial" panose="020B0604020202020204" pitchFamily="34" charset="0"/>
              </a:rPr>
              <a:t>Wirless Transmitter - Reciever RF 433MHZ</a:t>
            </a:r>
            <a:endParaRPr sz="2000" b="1" dirty="0">
              <a:ln/>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1027" name="Rectangle 2"/>
          <p:cNvSpPr/>
          <p:nvPr/>
        </p:nvSpPr>
        <p:spPr>
          <a:xfrm>
            <a:off x="1022078" y="1705959"/>
            <a:ext cx="4530254" cy="1776401"/>
          </a:xfrm>
          <a:prstGeom prst="rect">
            <a:avLst/>
          </a:prstGeom>
          <a:noFill/>
          <a:ln w="9525">
            <a:noFill/>
          </a:ln>
        </p:spPr>
        <p:txBody>
          <a:bodyPr lIns="0" tIns="0" rIns="0" bIns="0"/>
          <a:p>
            <a:pPr algn="just" eaLnBrk="1" hangingPunct="1">
              <a:spcBef>
                <a:spcPts val="3365"/>
              </a:spcBef>
              <a:spcAft>
                <a:spcPts val="1265"/>
              </a:spcAft>
            </a:pPr>
            <a:r>
              <a:rPr sz="815" b="1" u="sng" dirty="0">
                <a:latin typeface="Arial" panose="020B0604020202020204" pitchFamily="34" charset="0"/>
              </a:rPr>
              <a:t>1.1 Defination</a:t>
            </a:r>
            <a:endParaRPr sz="815" b="1" u="sng" dirty="0">
              <a:latin typeface="Arial" panose="020B0604020202020204" pitchFamily="34" charset="0"/>
            </a:endParaRPr>
          </a:p>
          <a:p>
            <a:pPr eaLnBrk="1" hangingPunct="1">
              <a:lnSpc>
                <a:spcPts val="2115"/>
              </a:lnSpc>
              <a:spcAft>
                <a:spcPts val="2725"/>
              </a:spcAft>
            </a:pPr>
            <a:r>
              <a:rPr sz="1450" dirty="0">
                <a:latin typeface="Arial" panose="020B0604020202020204" pitchFamily="34" charset="0"/>
              </a:rPr>
              <a:t>In generally, the wireless systems designer has two overriding constraints: it must operate over a certain distance and transfer a certain amount of information within a data rate. The RF modules are very small in dimension and have a wide operating voltage range i.e. 3V to 12 V.</a:t>
            </a:r>
            <a:endParaRPr sz="1450" dirty="0">
              <a:latin typeface="Arial" panose="020B0604020202020204" pitchFamily="34" charset="0"/>
            </a:endParaRPr>
          </a:p>
        </p:txBody>
      </p:sp>
      <p:sp>
        <p:nvSpPr>
          <p:cNvPr id="1028" name="Rectangle 3"/>
          <p:cNvSpPr/>
          <p:nvPr/>
        </p:nvSpPr>
        <p:spPr>
          <a:xfrm>
            <a:off x="1024957" y="4029387"/>
            <a:ext cx="4773537" cy="2117574"/>
          </a:xfrm>
          <a:prstGeom prst="rect">
            <a:avLst/>
          </a:prstGeom>
          <a:noFill/>
          <a:ln w="9525">
            <a:noFill/>
          </a:ln>
        </p:spPr>
        <p:txBody>
          <a:bodyPr lIns="0" tIns="0" rIns="0" bIns="0"/>
          <a:p>
            <a:pPr eaLnBrk="1" hangingPunct="1">
              <a:lnSpc>
                <a:spcPts val="2115"/>
              </a:lnSpc>
              <a:spcBef>
                <a:spcPts val="2725"/>
              </a:spcBef>
            </a:pPr>
            <a:r>
              <a:rPr sz="1450" dirty="0">
                <a:latin typeface="Arial" panose="020B0604020202020204" pitchFamily="34" charset="0"/>
              </a:rPr>
              <a:t>Basically the RF modules are 433 MHz RF transmitter and receiver modules. The transmitter draws no power when transmitting logic zero while fully suppressing the carrier frequency thus consume significantly low power in battery operation. When logic one is sent carrier is fully on to about 4.5mA with a 3volts power supply. The data is sent serially from the transmitter which is received by the tuned receiver. Transmitter and the receiver are duly interfaced to two microcontrollers for data transfer.</a:t>
            </a:r>
            <a:endParaRPr sz="145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Picture 1"/>
          <p:cNvPicPr>
            <a:picLocks noChangeAspect="1"/>
          </p:cNvPicPr>
          <p:nvPr/>
        </p:nvPicPr>
        <p:blipFill>
          <a:blip r:embed="rId1"/>
          <a:stretch>
            <a:fillRect/>
          </a:stretch>
        </p:blipFill>
        <p:spPr>
          <a:xfrm>
            <a:off x="1066704" y="3128231"/>
            <a:ext cx="4749064" cy="2795599"/>
          </a:xfrm>
          <a:prstGeom prst="rect">
            <a:avLst/>
          </a:prstGeom>
          <a:noFill/>
          <a:ln w="9525">
            <a:noFill/>
          </a:ln>
        </p:spPr>
      </p:pic>
      <p:sp>
        <p:nvSpPr>
          <p:cNvPr id="2051" name="Rectangle 2"/>
          <p:cNvSpPr/>
          <p:nvPr/>
        </p:nvSpPr>
        <p:spPr>
          <a:xfrm>
            <a:off x="1039353" y="961714"/>
            <a:ext cx="1556150" cy="185701"/>
          </a:xfrm>
          <a:prstGeom prst="rect">
            <a:avLst/>
          </a:prstGeom>
          <a:noFill/>
          <a:ln w="9525">
            <a:noFill/>
          </a:ln>
        </p:spPr>
        <p:txBody>
          <a:bodyPr wrap="none" lIns="0" tIns="0" rIns="0" bIns="0"/>
          <a:p>
            <a:pPr algn="just" eaLnBrk="1" hangingPunct="1">
              <a:spcAft>
                <a:spcPts val="1265"/>
              </a:spcAft>
            </a:pPr>
            <a:r>
              <a:rPr sz="815" b="1" dirty="0">
                <a:latin typeface="Arial" panose="020B0604020202020204" pitchFamily="34" charset="0"/>
              </a:rPr>
              <a:t>1.2 Introduction</a:t>
            </a:r>
            <a:endParaRPr sz="815" b="1" dirty="0">
              <a:latin typeface="Arial" panose="020B0604020202020204" pitchFamily="34" charset="0"/>
            </a:endParaRPr>
          </a:p>
        </p:txBody>
      </p:sp>
      <p:sp>
        <p:nvSpPr>
          <p:cNvPr id="2052" name="Rectangle 3"/>
          <p:cNvSpPr/>
          <p:nvPr/>
        </p:nvSpPr>
        <p:spPr>
          <a:xfrm>
            <a:off x="1024957" y="1343193"/>
            <a:ext cx="4605110" cy="1619490"/>
          </a:xfrm>
          <a:prstGeom prst="rect">
            <a:avLst/>
          </a:prstGeom>
          <a:noFill/>
          <a:ln w="9525">
            <a:noFill/>
          </a:ln>
        </p:spPr>
        <p:txBody>
          <a:bodyPr lIns="0" tIns="0" rIns="0" bIns="0"/>
          <a:p>
            <a:pPr eaLnBrk="1" hangingPunct="1">
              <a:lnSpc>
                <a:spcPts val="2115"/>
              </a:lnSpc>
              <a:spcBef>
                <a:spcPts val="1265"/>
              </a:spcBef>
              <a:spcAft>
                <a:spcPts val="425"/>
              </a:spcAft>
            </a:pPr>
            <a:r>
              <a:rPr sz="1450" dirty="0">
                <a:latin typeface="Arial" panose="020B0604020202020204" pitchFamily="34" charset="0"/>
              </a:rPr>
              <a:t>This kit is used for one way wireless communication at a frequency of 433MHz and includes a</a:t>
            </a:r>
            <a:endParaRPr sz="1450" dirty="0">
              <a:latin typeface="Arial" panose="020B0604020202020204" pitchFamily="34" charset="0"/>
            </a:endParaRPr>
          </a:p>
          <a:p>
            <a:pPr eaLnBrk="1" hangingPunct="1">
              <a:lnSpc>
                <a:spcPts val="2115"/>
              </a:lnSpc>
              <a:spcAft>
                <a:spcPts val="425"/>
              </a:spcAft>
            </a:pPr>
            <a:r>
              <a:rPr sz="1450" b="1" dirty="0">
                <a:latin typeface="Arial" panose="020B0604020202020204" pitchFamily="34" charset="0"/>
              </a:rPr>
              <a:t>transmitter module </a:t>
            </a:r>
            <a:r>
              <a:rPr sz="1450" dirty="0">
                <a:latin typeface="Arial" panose="020B0604020202020204" pitchFamily="34" charset="0"/>
              </a:rPr>
              <a:t>and a </a:t>
            </a:r>
            <a:r>
              <a:rPr sz="1450" b="1" dirty="0">
                <a:latin typeface="Arial" panose="020B0604020202020204" pitchFamily="34" charset="0"/>
              </a:rPr>
              <a:t>receiver module</a:t>
            </a:r>
            <a:r>
              <a:rPr sz="1450" dirty="0">
                <a:latin typeface="Arial" panose="020B0604020202020204" pitchFamily="34" charset="0"/>
              </a:rPr>
              <a:t>. The twig configuration of this kit allows for around 40</a:t>
            </a:r>
            <a:endParaRPr sz="1450" dirty="0">
              <a:latin typeface="Arial" panose="020B0604020202020204" pitchFamily="34" charset="0"/>
            </a:endParaRPr>
          </a:p>
          <a:p>
            <a:pPr eaLnBrk="1" hangingPunct="1">
              <a:lnSpc>
                <a:spcPts val="2115"/>
              </a:lnSpc>
            </a:pPr>
            <a:r>
              <a:rPr sz="1450" dirty="0">
                <a:latin typeface="Arial" panose="020B0604020202020204" pitchFamily="34" charset="0"/>
              </a:rPr>
              <a:t>meters of transmitting distance indoors, or around 100 meters outside.</a:t>
            </a:r>
            <a:endParaRPr sz="1450" dirty="0">
              <a:latin typeface="Arial" panose="020B0604020202020204" pitchFamily="34" charset="0"/>
            </a:endParaRPr>
          </a:p>
        </p:txBody>
      </p:sp>
      <p:sp>
        <p:nvSpPr>
          <p:cNvPr id="2053" name="Rectangle 4"/>
          <p:cNvSpPr/>
          <p:nvPr/>
        </p:nvSpPr>
        <p:spPr>
          <a:xfrm>
            <a:off x="1024957" y="5981412"/>
            <a:ext cx="4767778" cy="1426591"/>
          </a:xfrm>
          <a:prstGeom prst="rect">
            <a:avLst/>
          </a:prstGeom>
          <a:noFill/>
          <a:ln w="9525">
            <a:noFill/>
          </a:ln>
        </p:spPr>
        <p:txBody>
          <a:bodyPr lIns="0" tIns="0" rIns="0" bIns="0"/>
          <a:p>
            <a:pPr eaLnBrk="1" hangingPunct="1">
              <a:lnSpc>
                <a:spcPts val="2115"/>
              </a:lnSpc>
              <a:spcBef>
                <a:spcPts val="425"/>
              </a:spcBef>
            </a:pPr>
            <a:r>
              <a:rPr sz="1450" dirty="0">
                <a:latin typeface="Arial" panose="020B0604020202020204" pitchFamily="34" charset="0"/>
              </a:rPr>
              <a:t>The 433Hz wireless module is one of the cheap and easy to use modules for all wireless projects. These modules can be used only in pairs and only simplex communication is possible. Meaning the transmitter can only transmit information and the receiver can only receive it, so you can only send data from point A to B and not from B to A</a:t>
            </a:r>
            <a:endParaRPr sz="145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Picture 1"/>
          <p:cNvPicPr>
            <a:picLocks noChangeAspect="1"/>
          </p:cNvPicPr>
          <p:nvPr/>
        </p:nvPicPr>
        <p:blipFill>
          <a:blip r:embed="rId1"/>
          <a:stretch>
            <a:fillRect/>
          </a:stretch>
        </p:blipFill>
        <p:spPr>
          <a:xfrm>
            <a:off x="1679951" y="1321600"/>
            <a:ext cx="3493779" cy="2635809"/>
          </a:xfrm>
          <a:prstGeom prst="rect">
            <a:avLst/>
          </a:prstGeom>
          <a:noFill/>
          <a:ln w="9525">
            <a:noFill/>
          </a:ln>
        </p:spPr>
      </p:pic>
      <p:sp>
        <p:nvSpPr>
          <p:cNvPr id="3075" name="Rectangle 2"/>
          <p:cNvSpPr/>
          <p:nvPr/>
        </p:nvSpPr>
        <p:spPr>
          <a:xfrm>
            <a:off x="1030715" y="958834"/>
            <a:ext cx="2598382" cy="230327"/>
          </a:xfrm>
          <a:prstGeom prst="rect">
            <a:avLst/>
          </a:prstGeom>
          <a:noFill/>
          <a:ln w="9525">
            <a:noFill/>
          </a:ln>
        </p:spPr>
        <p:txBody>
          <a:bodyPr wrap="none" lIns="0" tIns="0" rIns="0" bIns="0"/>
          <a:p>
            <a:pPr eaLnBrk="1" hangingPunct="1"/>
            <a:r>
              <a:rPr sz="815" b="1" u="sng" dirty="0">
                <a:latin typeface="Arial" panose="020B0604020202020204" pitchFamily="34" charset="0"/>
              </a:rPr>
              <a:t>2. Configurition of module</a:t>
            </a:r>
            <a:endParaRPr sz="815" b="1" u="sng" dirty="0">
              <a:latin typeface="Arial" panose="020B0604020202020204" pitchFamily="34" charset="0"/>
            </a:endParaRPr>
          </a:p>
        </p:txBody>
      </p:sp>
      <p:sp>
        <p:nvSpPr>
          <p:cNvPr id="3076" name="Rectangle 3"/>
          <p:cNvSpPr/>
          <p:nvPr/>
        </p:nvSpPr>
        <p:spPr>
          <a:xfrm>
            <a:off x="1053748" y="4497240"/>
            <a:ext cx="1049430" cy="195778"/>
          </a:xfrm>
          <a:prstGeom prst="rect">
            <a:avLst/>
          </a:prstGeom>
          <a:noFill/>
          <a:ln w="9525">
            <a:noFill/>
          </a:ln>
        </p:spPr>
        <p:txBody>
          <a:bodyPr wrap="none" lIns="0" tIns="0" rIns="0" bIns="0"/>
          <a:p>
            <a:pPr eaLnBrk="1" hangingPunct="1">
              <a:spcBef>
                <a:spcPts val="3150"/>
              </a:spcBef>
            </a:pPr>
            <a:r>
              <a:rPr sz="995" dirty="0">
                <a:solidFill>
                  <a:srgbClr val="18161F"/>
                </a:solidFill>
                <a:latin typeface="Segoe UI" panose="020B0502040204020203" pitchFamily="34" charset="0"/>
              </a:rPr>
              <a:t>Pin Configuration;</a:t>
            </a:r>
            <a:endParaRPr sz="995" dirty="0">
              <a:solidFill>
                <a:srgbClr val="18161F"/>
              </a:solidFill>
              <a:latin typeface="Segoe UI" panose="020B0502040204020203" pitchFamily="34" charset="0"/>
            </a:endParaRPr>
          </a:p>
        </p:txBody>
      </p:sp>
      <p:graphicFrame>
        <p:nvGraphicFramePr>
          <p:cNvPr id="5" name="Table 4"/>
          <p:cNvGraphicFramePr>
            <a:graphicFrameLocks noGrp="1"/>
          </p:cNvGraphicFramePr>
          <p:nvPr/>
        </p:nvGraphicFramePr>
        <p:xfrm>
          <a:off x="1045111" y="4825457"/>
          <a:ext cx="4756150" cy="2661285"/>
        </p:xfrm>
        <a:graphic>
          <a:graphicData uri="http://schemas.openxmlformats.org/drawingml/2006/table">
            <a:tbl>
              <a:tblPr/>
              <a:tblGrid>
                <a:gridCol w="406400"/>
                <a:gridCol w="798830"/>
                <a:gridCol w="3550920"/>
              </a:tblGrid>
              <a:tr h="535940">
                <a:tc>
                  <a:txBody>
                    <a:bodyPr/>
                    <a:lstStyle/>
                    <a:p>
                      <a:pPr indent="0"/>
                      <a:r>
                        <a:rPr lang="en-US" sz="905" b="1">
                          <a:solidFill>
                            <a:srgbClr val="403E40"/>
                          </a:solidFill>
                          <a:latin typeface="Arial" panose="020B0604020202020204"/>
                        </a:rPr>
                        <a:t>No:</a:t>
                      </a:r>
                      <a:endParaRPr lang="en-US" sz="905" b="1">
                        <a:solidFill>
                          <a:srgbClr val="403E40"/>
                        </a:solidFill>
                        <a:latin typeface="Arial" panose="020B0604020202020204"/>
                      </a:endParaRPr>
                    </a:p>
                  </a:txBody>
                  <a:tcPr marL="0" marR="0" marT="0" marB="0" anchor="ctr"/>
                </a:tc>
                <a:tc>
                  <a:txBody>
                    <a:bodyPr/>
                    <a:lstStyle/>
                    <a:p>
                      <a:pPr indent="0"/>
                      <a:r>
                        <a:rPr lang="en-US" sz="905" b="1">
                          <a:solidFill>
                            <a:srgbClr val="403E40"/>
                          </a:solidFill>
                          <a:latin typeface="Arial" panose="020B0604020202020204"/>
                        </a:rPr>
                        <a:t>Pin Name</a:t>
                      </a:r>
                      <a:endParaRPr lang="en-US" sz="905" b="1">
                        <a:solidFill>
                          <a:srgbClr val="403E40"/>
                        </a:solidFill>
                        <a:latin typeface="Arial" panose="020B0604020202020204"/>
                      </a:endParaRPr>
                    </a:p>
                  </a:txBody>
                  <a:tcPr marL="0" marR="0" marT="0" marB="0" anchor="ctr"/>
                </a:tc>
                <a:tc>
                  <a:txBody>
                    <a:bodyPr/>
                    <a:lstStyle/>
                    <a:p>
                      <a:pPr indent="0"/>
                      <a:r>
                        <a:rPr lang="en-US" sz="905" b="1">
                          <a:solidFill>
                            <a:srgbClr val="403E40"/>
                          </a:solidFill>
                          <a:latin typeface="Arial" panose="020B0604020202020204"/>
                        </a:rPr>
                        <a:t>Description</a:t>
                      </a:r>
                      <a:endParaRPr lang="en-US" sz="905" b="1">
                        <a:solidFill>
                          <a:srgbClr val="403E40"/>
                        </a:solidFill>
                        <a:latin typeface="Arial" panose="020B0604020202020204"/>
                      </a:endParaRPr>
                    </a:p>
                  </a:txBody>
                  <a:tcPr marL="0" marR="0" marT="0" marB="0" anchor="ctr"/>
                </a:tc>
              </a:tr>
              <a:tr h="530860">
                <a:tc>
                  <a:txBody>
                    <a:bodyPr/>
                    <a:lstStyle/>
                    <a:p>
                      <a:pPr indent="0"/>
                      <a:r>
                        <a:rPr lang="en-US" sz="905" b="1">
                          <a:solidFill>
                            <a:srgbClr val="747374"/>
                          </a:solidFill>
                          <a:latin typeface="Arial" panose="020B0604020202020204"/>
                        </a:rPr>
                        <a:t>1</a:t>
                      </a:r>
                      <a:endParaRPr lang="en-US" sz="905" b="1">
                        <a:solidFill>
                          <a:srgbClr val="747374"/>
                        </a:solidFill>
                        <a:latin typeface="Arial" panose="020B0604020202020204"/>
                      </a:endParaRPr>
                    </a:p>
                  </a:txBody>
                  <a:tcPr marL="0" marR="0" marT="0" marB="0" anchor="ctr"/>
                </a:tc>
                <a:tc>
                  <a:txBody>
                    <a:bodyPr/>
                    <a:lstStyle/>
                    <a:p>
                      <a:pPr indent="0"/>
                      <a:r>
                        <a:rPr lang="en-US" sz="905">
                          <a:solidFill>
                            <a:srgbClr val="5C5760"/>
                          </a:solidFill>
                          <a:latin typeface="Arial" panose="020B0604020202020204"/>
                        </a:rPr>
                        <a:t>Vcc</a:t>
                      </a:r>
                      <a:endParaRPr lang="en-US" sz="905">
                        <a:solidFill>
                          <a:srgbClr val="5C5760"/>
                        </a:solidFill>
                        <a:latin typeface="Arial" panose="020B0604020202020204"/>
                      </a:endParaRPr>
                    </a:p>
                  </a:txBody>
                  <a:tcPr marL="0" marR="0" marT="0" marB="0" anchor="ctr"/>
                </a:tc>
                <a:tc>
                  <a:txBody>
                    <a:bodyPr/>
                    <a:lstStyle/>
                    <a:p>
                      <a:pPr indent="0"/>
                      <a:r>
                        <a:rPr lang="en-US" sz="905">
                          <a:solidFill>
                            <a:srgbClr val="5C5760"/>
                          </a:solidFill>
                          <a:latin typeface="Arial" panose="020B0604020202020204"/>
                        </a:rPr>
                        <a:t>Power supply (3V to 12V)</a:t>
                      </a:r>
                      <a:endParaRPr lang="en-US" sz="905">
                        <a:solidFill>
                          <a:srgbClr val="5C5760"/>
                        </a:solidFill>
                        <a:latin typeface="Arial" panose="020B0604020202020204"/>
                      </a:endParaRPr>
                    </a:p>
                  </a:txBody>
                  <a:tcPr marL="0" marR="0" marT="0" marB="0" anchor="ctr"/>
                </a:tc>
              </a:tr>
              <a:tr h="528320">
                <a:tc>
                  <a:txBody>
                    <a:bodyPr/>
                    <a:lstStyle/>
                    <a:p>
                      <a:pPr indent="0"/>
                      <a:r>
                        <a:rPr lang="en-US" sz="905">
                          <a:solidFill>
                            <a:srgbClr val="403E40"/>
                          </a:solidFill>
                          <a:latin typeface="Arial" panose="020B0604020202020204"/>
                        </a:rPr>
                        <a:t>2</a:t>
                      </a:r>
                      <a:endParaRPr lang="en-US" sz="905">
                        <a:solidFill>
                          <a:srgbClr val="403E40"/>
                        </a:solidFill>
                        <a:latin typeface="Arial" panose="020B0604020202020204"/>
                      </a:endParaRPr>
                    </a:p>
                  </a:txBody>
                  <a:tcPr marL="0" marR="0" marT="0" marB="0" anchor="ctr"/>
                </a:tc>
                <a:tc>
                  <a:txBody>
                    <a:bodyPr/>
                    <a:lstStyle/>
                    <a:p>
                      <a:pPr indent="0"/>
                      <a:r>
                        <a:rPr lang="en-US" sz="905">
                          <a:solidFill>
                            <a:srgbClr val="5C5760"/>
                          </a:solidFill>
                          <a:latin typeface="Arial" panose="020B0604020202020204"/>
                        </a:rPr>
                        <a:t>Data</a:t>
                      </a:r>
                      <a:endParaRPr lang="en-US" sz="905">
                        <a:solidFill>
                          <a:srgbClr val="5C5760"/>
                        </a:solidFill>
                        <a:latin typeface="Arial" panose="020B0604020202020204"/>
                      </a:endParaRPr>
                    </a:p>
                  </a:txBody>
                  <a:tcPr marL="0" marR="0" marT="0" marB="0" anchor="ctr"/>
                </a:tc>
                <a:tc>
                  <a:txBody>
                    <a:bodyPr/>
                    <a:lstStyle/>
                    <a:p>
                      <a:pPr indent="0"/>
                      <a:r>
                        <a:rPr lang="en-US" sz="905">
                          <a:solidFill>
                            <a:srgbClr val="5C5760"/>
                          </a:solidFill>
                          <a:latin typeface="Arial" panose="020B0604020202020204"/>
                        </a:rPr>
                        <a:t>Data received can </a:t>
                      </a:r>
                      <a:r>
                        <a:rPr lang="en-US" sz="905">
                          <a:solidFill>
                            <a:srgbClr val="403E40"/>
                          </a:solidFill>
                          <a:latin typeface="Arial" panose="020B0604020202020204"/>
                        </a:rPr>
                        <a:t>be obtained </a:t>
                      </a:r>
                      <a:r>
                        <a:rPr lang="en-US" sz="905">
                          <a:solidFill>
                            <a:srgbClr val="5C5760"/>
                          </a:solidFill>
                          <a:latin typeface="Arial" panose="020B0604020202020204"/>
                        </a:rPr>
                        <a:t>from this </a:t>
                      </a:r>
                      <a:r>
                        <a:rPr lang="en-US" sz="905">
                          <a:solidFill>
                            <a:srgbClr val="403E40"/>
                          </a:solidFill>
                          <a:latin typeface="Arial" panose="020B0604020202020204"/>
                        </a:rPr>
                        <a:t>pin</a:t>
                      </a:r>
                      <a:endParaRPr lang="en-US" sz="905">
                        <a:solidFill>
                          <a:srgbClr val="403E40"/>
                        </a:solidFill>
                        <a:latin typeface="Arial" panose="020B0604020202020204"/>
                      </a:endParaRPr>
                    </a:p>
                  </a:txBody>
                  <a:tcPr marL="0" marR="0" marT="0" marB="0" anchor="ctr"/>
                </a:tc>
              </a:tr>
              <a:tr h="530225">
                <a:tc>
                  <a:txBody>
                    <a:bodyPr/>
                    <a:lstStyle/>
                    <a:p>
                      <a:pPr indent="0"/>
                      <a:r>
                        <a:rPr lang="en-US" sz="905">
                          <a:solidFill>
                            <a:srgbClr val="403E40"/>
                          </a:solidFill>
                          <a:latin typeface="Arial" panose="020B0604020202020204"/>
                        </a:rPr>
                        <a:t>3</a:t>
                      </a:r>
                      <a:endParaRPr lang="en-US" sz="905">
                        <a:solidFill>
                          <a:srgbClr val="403E40"/>
                        </a:solidFill>
                        <a:latin typeface="Arial" panose="020B0604020202020204"/>
                      </a:endParaRPr>
                    </a:p>
                  </a:txBody>
                  <a:tcPr marL="0" marR="0" marT="0" marB="0" anchor="ctr"/>
                </a:tc>
                <a:tc>
                  <a:txBody>
                    <a:bodyPr/>
                    <a:lstStyle/>
                    <a:p>
                      <a:pPr indent="0"/>
                      <a:r>
                        <a:rPr lang="en-US" sz="905">
                          <a:solidFill>
                            <a:srgbClr val="5C5760"/>
                          </a:solidFill>
                          <a:latin typeface="Arial" panose="020B0604020202020204"/>
                        </a:rPr>
                        <a:t>Data</a:t>
                      </a:r>
                      <a:endParaRPr lang="en-US" sz="905">
                        <a:solidFill>
                          <a:srgbClr val="5C5760"/>
                        </a:solidFill>
                        <a:latin typeface="Arial" panose="020B0604020202020204"/>
                      </a:endParaRPr>
                    </a:p>
                  </a:txBody>
                  <a:tcPr marL="0" marR="0" marT="0" marB="0" anchor="ctr"/>
                </a:tc>
                <a:tc>
                  <a:txBody>
                    <a:bodyPr/>
                    <a:lstStyle/>
                    <a:p>
                      <a:pPr indent="0"/>
                      <a:r>
                        <a:rPr lang="en-US" sz="905" b="1">
                          <a:solidFill>
                            <a:srgbClr val="747374"/>
                          </a:solidFill>
                          <a:latin typeface="Arial" panose="020B0604020202020204"/>
                        </a:rPr>
                        <a:t>It </a:t>
                      </a:r>
                      <a:r>
                        <a:rPr lang="en-US" sz="905">
                          <a:solidFill>
                            <a:srgbClr val="5C5760"/>
                          </a:solidFill>
                          <a:latin typeface="Arial" panose="020B0604020202020204"/>
                        </a:rPr>
                        <a:t>serves the same purpose (any one </a:t>
                      </a:r>
                      <a:r>
                        <a:rPr lang="en-US" sz="905">
                          <a:solidFill>
                            <a:srgbClr val="747374"/>
                          </a:solidFill>
                          <a:latin typeface="Arial" panose="020B0604020202020204"/>
                        </a:rPr>
                        <a:t>can </a:t>
                      </a:r>
                      <a:r>
                        <a:rPr lang="en-US" sz="905">
                          <a:solidFill>
                            <a:srgbClr val="5C5760"/>
                          </a:solidFill>
                          <a:latin typeface="Arial" panose="020B0604020202020204"/>
                        </a:rPr>
                        <a:t>be used)</a:t>
                      </a:r>
                      <a:endParaRPr lang="en-US" sz="905">
                        <a:solidFill>
                          <a:srgbClr val="5C5760"/>
                        </a:solidFill>
                        <a:latin typeface="Arial" panose="020B0604020202020204"/>
                      </a:endParaRPr>
                    </a:p>
                  </a:txBody>
                  <a:tcPr marL="0" marR="0" marT="0" marB="0" anchor="ctr"/>
                </a:tc>
              </a:tr>
              <a:tr h="535940">
                <a:tc>
                  <a:txBody>
                    <a:bodyPr/>
                    <a:lstStyle/>
                    <a:p>
                      <a:pPr indent="0"/>
                      <a:r>
                        <a:rPr lang="en-US" sz="905">
                          <a:solidFill>
                            <a:srgbClr val="5C5760"/>
                          </a:solidFill>
                          <a:latin typeface="Arial" panose="020B0604020202020204"/>
                        </a:rPr>
                        <a:t>4</a:t>
                      </a:r>
                      <a:endParaRPr lang="en-US" sz="905">
                        <a:solidFill>
                          <a:srgbClr val="5C5760"/>
                        </a:solidFill>
                        <a:latin typeface="Arial" panose="020B0604020202020204"/>
                      </a:endParaRPr>
                    </a:p>
                  </a:txBody>
                  <a:tcPr marL="0" marR="0" marT="0" marB="0" anchor="ctr"/>
                </a:tc>
                <a:tc>
                  <a:txBody>
                    <a:bodyPr/>
                    <a:lstStyle/>
                    <a:p>
                      <a:pPr indent="0"/>
                      <a:r>
                        <a:rPr lang="en-US" sz="905">
                          <a:solidFill>
                            <a:srgbClr val="41556B"/>
                          </a:solidFill>
                          <a:latin typeface="Arial" panose="020B0604020202020204"/>
                        </a:rPr>
                        <a:t>Gnd</a:t>
                      </a:r>
                      <a:endParaRPr lang="en-US" sz="905">
                        <a:solidFill>
                          <a:srgbClr val="41556B"/>
                        </a:solidFill>
                        <a:latin typeface="Arial" panose="020B0604020202020204"/>
                      </a:endParaRPr>
                    </a:p>
                  </a:txBody>
                  <a:tcPr marL="0" marR="0" marT="0" marB="0" anchor="ctr"/>
                </a:tc>
                <a:tc>
                  <a:txBody>
                    <a:bodyPr/>
                    <a:lstStyle/>
                    <a:p>
                      <a:pPr indent="0"/>
                      <a:r>
                        <a:rPr lang="en-US" sz="905">
                          <a:solidFill>
                            <a:srgbClr val="403E40"/>
                          </a:solidFill>
                          <a:latin typeface="Arial" panose="020B0604020202020204"/>
                        </a:rPr>
                        <a:t>Connected to the ground of the </a:t>
                      </a:r>
                      <a:r>
                        <a:rPr lang="en-US" sz="905">
                          <a:solidFill>
                            <a:srgbClr val="747374"/>
                          </a:solidFill>
                          <a:latin typeface="Arial" panose="020B0604020202020204"/>
                        </a:rPr>
                        <a:t>circuit</a:t>
                      </a:r>
                      <a:endParaRPr lang="en-US" sz="905">
                        <a:solidFill>
                          <a:srgbClr val="747374"/>
                        </a:solidFill>
                        <a:latin typeface="Arial" panose="020B0604020202020204"/>
                      </a:endParaRPr>
                    </a:p>
                  </a:txBody>
                  <a:tcPr marL="0" marR="0" marT="0" marB="0" anchor="ctr"/>
                </a:tc>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1"/>
          <p:cNvPicPr>
            <a:picLocks noChangeAspect="1"/>
          </p:cNvPicPr>
          <p:nvPr/>
        </p:nvPicPr>
        <p:blipFill>
          <a:blip r:embed="rId1"/>
          <a:stretch>
            <a:fillRect/>
          </a:stretch>
        </p:blipFill>
        <p:spPr>
          <a:xfrm>
            <a:off x="2283121" y="931483"/>
            <a:ext cx="2291758" cy="3244738"/>
          </a:xfrm>
          <a:prstGeom prst="rect">
            <a:avLst/>
          </a:prstGeom>
          <a:noFill/>
          <a:ln w="9525">
            <a:noFill/>
          </a:ln>
        </p:spPr>
      </p:pic>
      <p:pic>
        <p:nvPicPr>
          <p:cNvPr id="4099" name="Picture 2"/>
          <p:cNvPicPr>
            <a:picLocks noChangeAspect="1"/>
          </p:cNvPicPr>
          <p:nvPr/>
        </p:nvPicPr>
        <p:blipFill>
          <a:blip r:embed="rId2"/>
          <a:stretch>
            <a:fillRect/>
          </a:stretch>
        </p:blipFill>
        <p:spPr>
          <a:xfrm>
            <a:off x="1027836" y="4716051"/>
            <a:ext cx="4793690" cy="2843104"/>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1"/>
          <p:cNvSpPr/>
          <p:nvPr/>
        </p:nvSpPr>
        <p:spPr>
          <a:xfrm>
            <a:off x="1030715" y="958834"/>
            <a:ext cx="4652615" cy="3706832"/>
          </a:xfrm>
          <a:prstGeom prst="rect">
            <a:avLst/>
          </a:prstGeom>
          <a:noFill/>
          <a:ln w="9525">
            <a:noFill/>
          </a:ln>
        </p:spPr>
        <p:txBody>
          <a:bodyPr lIns="0" tIns="0" rIns="0" bIns="0"/>
          <a:p>
            <a:pPr algn="just" eaLnBrk="1" hangingPunct="1">
              <a:lnSpc>
                <a:spcPts val="3125"/>
              </a:lnSpc>
            </a:pPr>
            <a:r>
              <a:rPr sz="815" b="1" u="sng" dirty="0">
                <a:latin typeface="Arial" panose="020B0604020202020204" pitchFamily="34" charset="0"/>
              </a:rPr>
              <a:t>3.1 433 MHz Module Specifications</a:t>
            </a:r>
            <a:endParaRPr sz="815" b="1" u="sng" dirty="0">
              <a:latin typeface="Arial" panose="020B0604020202020204" pitchFamily="34" charset="0"/>
            </a:endParaRPr>
          </a:p>
          <a:p>
            <a:pPr algn="just" eaLnBrk="1" hangingPunct="1">
              <a:lnSpc>
                <a:spcPts val="3125"/>
              </a:lnSpc>
            </a:pPr>
            <a:r>
              <a:rPr sz="1450" dirty="0">
                <a:latin typeface="Arial" panose="020B0604020202020204" pitchFamily="34" charset="0"/>
              </a:rPr>
              <a:t>(1)    Wireless (RF) Simplex Transmitter and Receiver</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(2)    Receiver Operating Voltage: 3V to 12V</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(3)    Receiver Operating current: 5.5mA</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(4)    Operating frequency: 433 MHz</a:t>
            </a:r>
            <a:endParaRPr sz="1450" dirty="0">
              <a:latin typeface="Arial" panose="020B0604020202020204" pitchFamily="34" charset="0"/>
            </a:endParaRPr>
          </a:p>
          <a:p>
            <a:pPr algn="just" eaLnBrk="1" hangingPunct="1">
              <a:lnSpc>
                <a:spcPts val="2140"/>
              </a:lnSpc>
              <a:spcAft>
                <a:spcPts val="425"/>
              </a:spcAft>
            </a:pPr>
            <a:r>
              <a:rPr sz="1450" dirty="0">
                <a:latin typeface="Arial" panose="020B0604020202020204" pitchFamily="34" charset="0"/>
              </a:rPr>
              <a:t>(5)    Transmission Distance: 3 meters (without antenna) to 100 meters (maximum)</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(6)    Modulating Technique: ASK (Amplitude shift keying</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(7)    Data Transmission speed: 10Kbps</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(8)    Circuit type: Saw resonator</a:t>
            </a:r>
            <a:endParaRPr sz="1450" dirty="0">
              <a:latin typeface="Arial" panose="020B0604020202020204" pitchFamily="34" charset="0"/>
            </a:endParaRPr>
          </a:p>
          <a:p>
            <a:pPr algn="just" eaLnBrk="1" hangingPunct="1">
              <a:lnSpc>
                <a:spcPts val="3125"/>
              </a:lnSpc>
            </a:pPr>
            <a:r>
              <a:rPr sz="1450" dirty="0">
                <a:latin typeface="Arial" panose="020B0604020202020204" pitchFamily="34" charset="0"/>
              </a:rPr>
              <a:t>(9)    Low cost and small package</a:t>
            </a:r>
            <a:endParaRPr sz="145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1030715" y="964593"/>
            <a:ext cx="2186672" cy="580138"/>
          </a:xfrm>
          <a:prstGeom prst="rect">
            <a:avLst/>
          </a:prstGeom>
        </p:spPr>
        <p:txBody>
          <a:bodyPr lIns="0" tIns="0" rIns="0" bIns="0">
            <a:noAutofit/>
          </a:bodyPr>
          <a:lstStyle/>
          <a:p>
            <a:pPr marL="0" marR="0" lvl="0" indent="0" algn="just" defTabSz="914400" rtl="0" eaLnBrk="1" fontAlgn="auto" latinLnBrk="0" hangingPunct="1">
              <a:lnSpc>
                <a:spcPct val="100000"/>
              </a:lnSpc>
              <a:spcBef>
                <a:spcPts val="0"/>
              </a:spcBef>
              <a:spcAft>
                <a:spcPts val="1260"/>
              </a:spcAft>
              <a:buClrTx/>
              <a:buSzTx/>
              <a:buFontTx/>
              <a:buNone/>
              <a:defRPr/>
            </a:pPr>
            <a:r>
              <a:rPr kumimoji="0" lang="en-US" sz="1815" b="1" i="0" u="sng" strike="noStrike" kern="1200" cap="none" spc="-50" normalizeH="0" baseline="0" noProof="0">
                <a:ln>
                  <a:noFill/>
                </a:ln>
                <a:solidFill>
                  <a:schemeClr val="tx1"/>
                </a:solidFill>
                <a:effectLst/>
                <a:uLnTx/>
                <a:uFillTx/>
                <a:latin typeface="Arial" panose="020B0604020202020204"/>
                <a:ea typeface="+mn-ea"/>
                <a:cs typeface="+mn-cs"/>
              </a:rPr>
              <a:t>3.2 Specification</a:t>
            </a:r>
            <a:endParaRPr kumimoji="0" lang="en-US" sz="1815" b="1" i="0" u="sng" strike="noStrike" kern="1200" cap="none" spc="-50" normalizeH="0" baseline="0" noProof="0">
              <a:ln>
                <a:noFill/>
              </a:ln>
              <a:solidFill>
                <a:schemeClr val="tx1"/>
              </a:solidFill>
              <a:effectLst/>
              <a:uLnTx/>
              <a:uFillTx/>
              <a:latin typeface="Arial" panose="020B0604020202020204"/>
              <a:ea typeface="+mn-ea"/>
              <a:cs typeface="+mn-cs"/>
            </a:endParaRPr>
          </a:p>
          <a:p>
            <a:pPr marL="0" marR="0" lvl="0" indent="0" algn="just" defTabSz="914400" rtl="0" eaLnBrk="1" fontAlgn="auto" latinLnBrk="0" hangingPunct="1">
              <a:lnSpc>
                <a:spcPct val="100000"/>
              </a:lnSpc>
              <a:spcBef>
                <a:spcPts val="0"/>
              </a:spcBef>
              <a:spcAft>
                <a:spcPts val="2520"/>
              </a:spcAft>
              <a:buClrTx/>
              <a:buSzTx/>
              <a:buFontTx/>
              <a:buNone/>
              <a:defRPr/>
            </a:pPr>
            <a:r>
              <a:rPr kumimoji="0" lang="en-US" sz="1450" b="1" i="0" u="none" strike="noStrike" kern="1200" cap="none" spc="0" normalizeH="0" baseline="0" noProof="0">
                <a:ln>
                  <a:noFill/>
                </a:ln>
                <a:solidFill>
                  <a:schemeClr val="tx1"/>
                </a:solidFill>
                <a:effectLst/>
                <a:uLnTx/>
                <a:uFillTx/>
                <a:latin typeface="Arial" panose="020B0604020202020204"/>
                <a:ea typeface="+mn-ea"/>
                <a:cs typeface="+mn-cs"/>
              </a:rPr>
              <a:t>3.2.1 Transmitter Module</a:t>
            </a:r>
            <a:endParaRPr kumimoji="0" lang="en-US" sz="1450" b="1" i="0" u="none" strike="noStrike" kern="1200" cap="none" spc="0" normalizeH="0" baseline="0" noProof="0">
              <a:ln>
                <a:noFill/>
              </a:ln>
              <a:solidFill>
                <a:schemeClr val="tx1"/>
              </a:solidFill>
              <a:effectLst/>
              <a:uLnTx/>
              <a:uFillTx/>
              <a:latin typeface="Arial" panose="020B0604020202020204"/>
              <a:ea typeface="+mn-ea"/>
              <a:cs typeface="+mn-cs"/>
            </a:endParaRPr>
          </a:p>
        </p:txBody>
      </p:sp>
      <p:graphicFrame>
        <p:nvGraphicFramePr>
          <p:cNvPr id="3" name="Table 2"/>
          <p:cNvGraphicFramePr>
            <a:graphicFrameLocks noGrp="1"/>
          </p:cNvGraphicFramePr>
          <p:nvPr/>
        </p:nvGraphicFramePr>
        <p:xfrm>
          <a:off x="1012002" y="1953561"/>
          <a:ext cx="4789805" cy="1614805"/>
        </p:xfrm>
        <a:graphic>
          <a:graphicData uri="http://schemas.openxmlformats.org/drawingml/2006/table">
            <a:tbl>
              <a:tblPr/>
              <a:tblGrid>
                <a:gridCol w="2283460"/>
                <a:gridCol w="486410"/>
                <a:gridCol w="848360"/>
                <a:gridCol w="552450"/>
                <a:gridCol w="619125"/>
              </a:tblGrid>
              <a:tr h="251460">
                <a:tc>
                  <a:txBody>
                    <a:bodyPr/>
                    <a:lstStyle/>
                    <a:p>
                      <a:pPr indent="0" algn="ctr"/>
                      <a:r>
                        <a:rPr lang="en-US" sz="905" b="1">
                          <a:solidFill>
                            <a:srgbClr val="403E40"/>
                          </a:solidFill>
                          <a:latin typeface="Arial" panose="020B0604020202020204"/>
                        </a:rPr>
                        <a:t>Item</a:t>
                      </a:r>
                      <a:endParaRPr lang="en-US" sz="905" b="1">
                        <a:solidFill>
                          <a:srgbClr val="403E40"/>
                        </a:solidFill>
                        <a:latin typeface="Arial" panose="020B0604020202020204"/>
                      </a:endParaRPr>
                    </a:p>
                  </a:txBody>
                  <a:tcPr marL="0" marR="0" marT="0" marB="0">
                    <a:solidFill>
                      <a:srgbClr val="C2D69B"/>
                    </a:solidFill>
                  </a:tcPr>
                </a:tc>
                <a:tc>
                  <a:txBody>
                    <a:bodyPr/>
                    <a:lstStyle/>
                    <a:p>
                      <a:pPr marL="190500" indent="0"/>
                      <a:r>
                        <a:rPr lang="en-US" sz="905" b="1">
                          <a:solidFill>
                            <a:srgbClr val="403E40"/>
                          </a:solidFill>
                          <a:latin typeface="Arial" panose="020B0604020202020204"/>
                        </a:rPr>
                        <a:t>Min</a:t>
                      </a:r>
                      <a:endParaRPr lang="en-US" sz="905" b="1">
                        <a:solidFill>
                          <a:srgbClr val="403E40"/>
                        </a:solidFill>
                        <a:latin typeface="Arial" panose="020B0604020202020204"/>
                      </a:endParaRPr>
                    </a:p>
                  </a:txBody>
                  <a:tcPr marL="0" marR="0" marT="0" marB="0">
                    <a:solidFill>
                      <a:srgbClr val="C2D69B"/>
                    </a:solidFill>
                  </a:tcPr>
                </a:tc>
                <a:tc>
                  <a:txBody>
                    <a:bodyPr/>
                    <a:lstStyle/>
                    <a:p>
                      <a:pPr indent="0" algn="ctr"/>
                      <a:r>
                        <a:rPr lang="en-US" sz="905" b="1">
                          <a:solidFill>
                            <a:srgbClr val="403E40"/>
                          </a:solidFill>
                          <a:latin typeface="Arial" panose="020B0604020202020204"/>
                        </a:rPr>
                        <a:t>Typical</a:t>
                      </a:r>
                      <a:endParaRPr lang="en-US" sz="905" b="1">
                        <a:solidFill>
                          <a:srgbClr val="403E40"/>
                        </a:solidFill>
                        <a:latin typeface="Arial" panose="020B0604020202020204"/>
                      </a:endParaRPr>
                    </a:p>
                  </a:txBody>
                  <a:tcPr marL="0" marR="0" marT="0" marB="0">
                    <a:solidFill>
                      <a:srgbClr val="C2D69B"/>
                    </a:solidFill>
                  </a:tcPr>
                </a:tc>
                <a:tc>
                  <a:txBody>
                    <a:bodyPr/>
                    <a:lstStyle/>
                    <a:p>
                      <a:pPr indent="0" algn="ctr"/>
                      <a:r>
                        <a:rPr lang="en-US" sz="905" b="1">
                          <a:solidFill>
                            <a:srgbClr val="403E40"/>
                          </a:solidFill>
                          <a:latin typeface="Arial" panose="020B0604020202020204"/>
                        </a:rPr>
                        <a:t>Max</a:t>
                      </a:r>
                      <a:endParaRPr lang="en-US" sz="905" b="1">
                        <a:solidFill>
                          <a:srgbClr val="403E40"/>
                        </a:solidFill>
                        <a:latin typeface="Arial" panose="020B0604020202020204"/>
                      </a:endParaRPr>
                    </a:p>
                  </a:txBody>
                  <a:tcPr marL="0" marR="0" marT="0" marB="0">
                    <a:solidFill>
                      <a:srgbClr val="C2D69B"/>
                    </a:solidFill>
                  </a:tcPr>
                </a:tc>
                <a:tc>
                  <a:txBody>
                    <a:bodyPr/>
                    <a:lstStyle/>
                    <a:p>
                      <a:pPr indent="0" algn="ctr"/>
                      <a:r>
                        <a:rPr lang="en-US" sz="905" b="1">
                          <a:solidFill>
                            <a:srgbClr val="403E40"/>
                          </a:solidFill>
                          <a:latin typeface="Arial" panose="020B0604020202020204"/>
                        </a:rPr>
                        <a:t>Unit</a:t>
                      </a:r>
                      <a:endParaRPr lang="en-US" sz="905" b="1">
                        <a:solidFill>
                          <a:srgbClr val="403E40"/>
                        </a:solidFill>
                        <a:latin typeface="Arial" panose="020B0604020202020204"/>
                      </a:endParaRPr>
                    </a:p>
                  </a:txBody>
                  <a:tcPr marL="0" marR="0" marT="0" marB="0">
                    <a:solidFill>
                      <a:srgbClr val="C2D69B"/>
                    </a:solidFill>
                  </a:tcPr>
                </a:tc>
              </a:tr>
              <a:tr h="262890">
                <a:tc>
                  <a:txBody>
                    <a:bodyPr/>
                    <a:lstStyle/>
                    <a:p>
                      <a:pPr indent="0" algn="ctr"/>
                      <a:r>
                        <a:rPr lang="en-US" sz="725">
                          <a:solidFill>
                            <a:srgbClr val="5C5760"/>
                          </a:solidFill>
                          <a:latin typeface="Arial" panose="020B0604020202020204"/>
                        </a:rPr>
                        <a:t>Working Voltage</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76681"/>
                          </a:solidFill>
                          <a:latin typeface="Arial" panose="020B0604020202020204"/>
                        </a:rPr>
                        <a:t>3.0</a:t>
                      </a:r>
                      <a:endParaRPr lang="en-US" sz="725">
                        <a:solidFill>
                          <a:srgbClr val="576681"/>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5.0</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12.0</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VDC</a:t>
                      </a:r>
                      <a:endParaRPr lang="en-US" sz="725">
                        <a:solidFill>
                          <a:srgbClr val="5C5760"/>
                        </a:solidFill>
                        <a:latin typeface="Arial" panose="020B0604020202020204"/>
                      </a:endParaRPr>
                    </a:p>
                  </a:txBody>
                  <a:tcPr marL="0" marR="0" marT="0" marB="0" anchor="ctr"/>
                </a:tc>
              </a:tr>
              <a:tr h="281940">
                <a:tc>
                  <a:txBody>
                    <a:bodyPr/>
                    <a:lstStyle/>
                    <a:p>
                      <a:pPr indent="0" algn="ctr"/>
                      <a:r>
                        <a:rPr lang="en-US" sz="725">
                          <a:solidFill>
                            <a:srgbClr val="5C5760"/>
                          </a:solidFill>
                          <a:latin typeface="Arial" panose="020B0604020202020204"/>
                        </a:rPr>
                        <a:t>Current</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3</a:t>
                      </a:r>
                      <a:endParaRPr lang="en-US" sz="725">
                        <a:solidFill>
                          <a:srgbClr val="5C5760"/>
                        </a:solidFill>
                        <a:latin typeface="Arial" panose="020B0604020202020204"/>
                      </a:endParaRPr>
                    </a:p>
                  </a:txBody>
                  <a:tcPr marL="0" marR="0" marT="0" marB="0" anchor="ctr"/>
                </a:tc>
                <a:tc>
                  <a:txBody>
                    <a:bodyPr/>
                    <a:lstStyle/>
                    <a:p>
                      <a:pPr indent="0" algn="ctr"/>
                      <a:r>
                        <a:rPr lang="en-US" sz="995" i="1">
                          <a:solidFill>
                            <a:srgbClr val="B2A6AC"/>
                          </a:solidFill>
                          <a:latin typeface="Arial" panose="020B0604020202020204"/>
                        </a:rPr>
                        <a:t>I</a:t>
                      </a:r>
                      <a:endParaRPr lang="en-US" sz="995" i="1">
                        <a:solidFill>
                          <a:srgbClr val="B2A6AC"/>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]0</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mA</a:t>
                      </a:r>
                      <a:endParaRPr lang="en-US" sz="725">
                        <a:solidFill>
                          <a:srgbClr val="5C5760"/>
                        </a:solidFill>
                        <a:latin typeface="Arial" panose="020B0604020202020204"/>
                      </a:endParaRPr>
                    </a:p>
                  </a:txBody>
                  <a:tcPr marL="0" marR="0" marT="0" marB="0" anchor="ctr"/>
                </a:tc>
              </a:tr>
              <a:tr h="271145">
                <a:tc>
                  <a:txBody>
                    <a:bodyPr/>
                    <a:lstStyle/>
                    <a:p>
                      <a:pPr indent="0" algn="ctr"/>
                      <a:r>
                        <a:rPr lang="en-US" sz="725">
                          <a:solidFill>
                            <a:srgbClr val="5C5760"/>
                          </a:solidFill>
                          <a:latin typeface="Arial" panose="020B0604020202020204"/>
                        </a:rPr>
                        <a:t>Work Mode</a:t>
                      </a:r>
                      <a:endParaRPr lang="en-US" sz="725">
                        <a:solidFill>
                          <a:srgbClr val="5C5760"/>
                        </a:solidFill>
                        <a:latin typeface="Arial" panose="020B0604020202020204"/>
                      </a:endParaRPr>
                    </a:p>
                  </a:txBody>
                  <a:tcPr marL="0" marR="0" marT="0" marB="0" anchor="ctr"/>
                </a:tc>
                <a:tc>
                  <a:txBody>
                    <a:bodyPr/>
                    <a:lstStyle/>
                    <a:p>
                      <a:endParaRPr sz="1360"/>
                    </a:p>
                  </a:txBody>
                  <a:tcPr marL="0" marR="0" marT="0" marB="0"/>
                </a:tc>
                <a:tc>
                  <a:txBody>
                    <a:bodyPr/>
                    <a:lstStyle/>
                    <a:p>
                      <a:pPr indent="0" algn="ctr"/>
                      <a:r>
                        <a:rPr lang="en-US" sz="725">
                          <a:solidFill>
                            <a:srgbClr val="5C5760"/>
                          </a:solidFill>
                          <a:latin typeface="Arial" panose="020B0604020202020204"/>
                        </a:rPr>
                        <a:t>ASK</a:t>
                      </a:r>
                      <a:endParaRPr lang="en-US" sz="725">
                        <a:solidFill>
                          <a:srgbClr val="5C5760"/>
                        </a:solidFill>
                        <a:latin typeface="Arial" panose="020B0604020202020204"/>
                      </a:endParaRPr>
                    </a:p>
                  </a:txBody>
                  <a:tcPr marL="0" marR="0" marT="0" marB="0" anchor="ctr"/>
                </a:tc>
                <a:tc>
                  <a:txBody>
                    <a:bodyPr/>
                    <a:lstStyle/>
                    <a:p>
                      <a:endParaRPr sz="1360"/>
                    </a:p>
                  </a:txBody>
                  <a:tcPr marL="0" marR="0" marT="0" marB="0"/>
                </a:tc>
                <a:tc>
                  <a:txBody>
                    <a:bodyPr/>
                    <a:lstStyle/>
                    <a:p>
                      <a:pPr indent="0" algn="ctr"/>
                      <a:r>
                        <a:rPr lang="en-US" sz="995" i="1">
                          <a:solidFill>
                            <a:srgbClr val="B2A6AC"/>
                          </a:solidFill>
                          <a:latin typeface="Arial" panose="020B0604020202020204"/>
                        </a:rPr>
                        <a:t>I</a:t>
                      </a:r>
                      <a:endParaRPr lang="en-US" sz="995" i="1">
                        <a:solidFill>
                          <a:srgbClr val="B2A6AC"/>
                        </a:solidFill>
                        <a:latin typeface="Arial" panose="020B0604020202020204"/>
                      </a:endParaRPr>
                    </a:p>
                  </a:txBody>
                  <a:tcPr marL="0" marR="0" marT="0" marB="0" anchor="ctr"/>
                </a:tc>
              </a:tr>
              <a:tr h="271145">
                <a:tc>
                  <a:txBody>
                    <a:bodyPr/>
                    <a:lstStyle/>
                    <a:p>
                      <a:pPr indent="0" algn="ctr"/>
                      <a:r>
                        <a:rPr lang="en-US" sz="725">
                          <a:solidFill>
                            <a:srgbClr val="5C5760"/>
                          </a:solidFill>
                          <a:latin typeface="Arial" panose="020B0604020202020204"/>
                        </a:rPr>
                        <a:t>Transmit PoweifMax)</a:t>
                      </a:r>
                      <a:endParaRPr lang="en-US" sz="725">
                        <a:solidFill>
                          <a:srgbClr val="5C5760"/>
                        </a:solidFill>
                        <a:latin typeface="Arial" panose="020B0604020202020204"/>
                      </a:endParaRPr>
                    </a:p>
                  </a:txBody>
                  <a:tcPr marL="0" marR="0" marT="0" marB="0" anchor="ctr"/>
                </a:tc>
                <a:tc>
                  <a:txBody>
                    <a:bodyPr/>
                    <a:lstStyle/>
                    <a:p>
                      <a:endParaRPr sz="1360"/>
                    </a:p>
                  </a:txBody>
                  <a:tcPr marL="0" marR="0" marT="0" marB="0"/>
                </a:tc>
                <a:tc>
                  <a:txBody>
                    <a:bodyPr/>
                    <a:lstStyle/>
                    <a:p>
                      <a:pPr indent="0" algn="ctr"/>
                      <a:r>
                        <a:rPr lang="en-US" sz="725">
                          <a:solidFill>
                            <a:srgbClr val="747374"/>
                          </a:solidFill>
                          <a:latin typeface="Arial" panose="020B0604020202020204"/>
                        </a:rPr>
                        <a:t>15</a:t>
                      </a:r>
                      <a:endParaRPr lang="en-US" sz="725">
                        <a:solidFill>
                          <a:srgbClr val="747374"/>
                        </a:solidFill>
                        <a:latin typeface="Arial" panose="020B0604020202020204"/>
                      </a:endParaRPr>
                    </a:p>
                  </a:txBody>
                  <a:tcPr marL="0" marR="0" marT="0" marB="0" anchor="ctr"/>
                </a:tc>
                <a:tc>
                  <a:txBody>
                    <a:bodyPr/>
                    <a:lstStyle/>
                    <a:p>
                      <a:endParaRPr sz="1360"/>
                    </a:p>
                  </a:txBody>
                  <a:tcPr marL="0" marR="0" marT="0" marB="0"/>
                </a:tc>
                <a:tc>
                  <a:txBody>
                    <a:bodyPr/>
                    <a:lstStyle/>
                    <a:p>
                      <a:pPr indent="0" algn="ctr"/>
                      <a:r>
                        <a:rPr lang="en-US" sz="725">
                          <a:solidFill>
                            <a:srgbClr val="576681"/>
                          </a:solidFill>
                          <a:latin typeface="Arial" panose="020B0604020202020204"/>
                        </a:rPr>
                        <a:t>mW</a:t>
                      </a:r>
                      <a:endParaRPr lang="en-US" sz="725">
                        <a:solidFill>
                          <a:srgbClr val="576681"/>
                        </a:solidFill>
                        <a:latin typeface="Arial" panose="020B0604020202020204"/>
                      </a:endParaRPr>
                    </a:p>
                  </a:txBody>
                  <a:tcPr marL="0" marR="0" marT="0" marB="0" anchor="ctr"/>
                </a:tc>
              </a:tr>
              <a:tr h="276225">
                <a:tc>
                  <a:txBody>
                    <a:bodyPr/>
                    <a:lstStyle/>
                    <a:p>
                      <a:pPr indent="0" algn="ctr"/>
                      <a:r>
                        <a:rPr lang="en-US" sz="725">
                          <a:solidFill>
                            <a:srgbClr val="5C5760"/>
                          </a:solidFill>
                          <a:latin typeface="Arial" panose="020B0604020202020204"/>
                        </a:rPr>
                        <a:t>Working Distance</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40</a:t>
                      </a:r>
                      <a:endParaRPr lang="en-US" sz="725">
                        <a:solidFill>
                          <a:srgbClr val="5C5760"/>
                        </a:solidFill>
                        <a:latin typeface="Arial" panose="020B0604020202020204"/>
                      </a:endParaRPr>
                    </a:p>
                  </a:txBody>
                  <a:tcPr marL="0" marR="0" marT="0" marB="0" anchor="ctr"/>
                </a:tc>
                <a:tc>
                  <a:txBody>
                    <a:bodyPr/>
                    <a:lstStyle/>
                    <a:p>
                      <a:pPr indent="0" algn="ctr"/>
                      <a:r>
                        <a:rPr lang="en-US" sz="995" i="1">
                          <a:solidFill>
                            <a:srgbClr val="B2A6AC"/>
                          </a:solidFill>
                          <a:latin typeface="Arial" panose="020B0604020202020204"/>
                        </a:rPr>
                        <a:t>i</a:t>
                      </a:r>
                      <a:endParaRPr lang="en-US" sz="995" i="1">
                        <a:solidFill>
                          <a:srgbClr val="B2A6AC"/>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100</a:t>
                      </a:r>
                      <a:endParaRPr lang="en-US" sz="725">
                        <a:solidFill>
                          <a:srgbClr val="5C5760"/>
                        </a:solidFill>
                        <a:latin typeface="Arial" panose="020B0604020202020204"/>
                      </a:endParaRPr>
                    </a:p>
                  </a:txBody>
                  <a:tcPr marL="0" marR="0" marT="0" marB="0" anchor="ctr"/>
                </a:tc>
                <a:tc>
                  <a:txBody>
                    <a:bodyPr/>
                    <a:lstStyle/>
                    <a:p>
                      <a:pPr indent="0" algn="ctr"/>
                      <a:r>
                        <a:rPr lang="en-US" sz="725">
                          <a:solidFill>
                            <a:srgbClr val="5C5760"/>
                          </a:solidFill>
                          <a:latin typeface="Arial" panose="020B0604020202020204"/>
                        </a:rPr>
                        <a:t>m</a:t>
                      </a:r>
                      <a:endParaRPr lang="en-US" sz="725">
                        <a:solidFill>
                          <a:srgbClr val="5C5760"/>
                        </a:solidFill>
                        <a:latin typeface="Arial" panose="020B0604020202020204"/>
                      </a:endParaRPr>
                    </a:p>
                  </a:txBody>
                  <a:tcPr marL="0" marR="0" marT="0" marB="0" anchor="ctr"/>
                </a:tc>
              </a:tr>
            </a:tbl>
          </a:graphicData>
        </a:graphic>
      </p:graphicFrame>
      <p:sp>
        <p:nvSpPr>
          <p:cNvPr id="6191" name="Rectangle 3"/>
          <p:cNvSpPr/>
          <p:nvPr/>
        </p:nvSpPr>
        <p:spPr>
          <a:xfrm>
            <a:off x="1030715" y="4157507"/>
            <a:ext cx="1943388" cy="168426"/>
          </a:xfrm>
          <a:prstGeom prst="rect">
            <a:avLst/>
          </a:prstGeom>
          <a:noFill/>
          <a:ln w="9525">
            <a:noFill/>
          </a:ln>
        </p:spPr>
        <p:txBody>
          <a:bodyPr wrap="none" lIns="0" tIns="0" rIns="0" bIns="0"/>
          <a:p>
            <a:pPr algn="just" eaLnBrk="1" hangingPunct="1">
              <a:spcBef>
                <a:spcPts val="3575"/>
              </a:spcBef>
              <a:spcAft>
                <a:spcPts val="2525"/>
              </a:spcAft>
            </a:pPr>
            <a:r>
              <a:rPr sz="1450" b="1" dirty="0">
                <a:latin typeface="Arial" panose="020B0604020202020204" pitchFamily="34" charset="0"/>
              </a:rPr>
              <a:t>3.2.2 Reciever Module</a:t>
            </a:r>
            <a:endParaRPr sz="1450" b="1" dirty="0">
              <a:latin typeface="Arial" panose="020B0604020202020204" pitchFamily="34" charset="0"/>
            </a:endParaRPr>
          </a:p>
        </p:txBody>
      </p:sp>
      <p:graphicFrame>
        <p:nvGraphicFramePr>
          <p:cNvPr id="5" name="Table 4"/>
          <p:cNvGraphicFramePr>
            <a:graphicFrameLocks noGrp="1"/>
          </p:cNvGraphicFramePr>
          <p:nvPr/>
        </p:nvGraphicFramePr>
        <p:xfrm>
          <a:off x="1012002" y="4734765"/>
          <a:ext cx="4789805" cy="1600200"/>
        </p:xfrm>
        <a:graphic>
          <a:graphicData uri="http://schemas.openxmlformats.org/drawingml/2006/table">
            <a:tbl>
              <a:tblPr/>
              <a:tblGrid>
                <a:gridCol w="2283460"/>
                <a:gridCol w="1458595"/>
                <a:gridCol w="1047750"/>
              </a:tblGrid>
              <a:tr h="320675">
                <a:tc>
                  <a:txBody>
                    <a:bodyPr/>
                    <a:lstStyle/>
                    <a:p>
                      <a:pPr indent="0" algn="ctr"/>
                      <a:r>
                        <a:rPr lang="en-US" sz="1090" b="1">
                          <a:solidFill>
                            <a:srgbClr val="403E40"/>
                          </a:solidFill>
                          <a:latin typeface="Arial" panose="020B0604020202020204"/>
                        </a:rPr>
                        <a:t>Item</a:t>
                      </a:r>
                      <a:endParaRPr lang="en-US" sz="1090" b="1">
                        <a:solidFill>
                          <a:srgbClr val="403E40"/>
                        </a:solidFill>
                        <a:latin typeface="Arial" panose="020B0604020202020204"/>
                      </a:endParaRPr>
                    </a:p>
                  </a:txBody>
                  <a:tcPr marL="0" marR="0" marT="0" marB="0" anchor="ctr">
                    <a:solidFill>
                      <a:srgbClr val="C2D69B"/>
                    </a:solidFill>
                  </a:tcPr>
                </a:tc>
                <a:tc>
                  <a:txBody>
                    <a:bodyPr/>
                    <a:lstStyle/>
                    <a:p>
                      <a:pPr indent="0" algn="ctr"/>
                      <a:r>
                        <a:rPr lang="en-US" sz="1090" b="1">
                          <a:solidFill>
                            <a:srgbClr val="403E40"/>
                          </a:solidFill>
                          <a:latin typeface="Arial" panose="020B0604020202020204"/>
                        </a:rPr>
                        <a:t>Typical</a:t>
                      </a:r>
                      <a:endParaRPr lang="en-US" sz="1090" b="1">
                        <a:solidFill>
                          <a:srgbClr val="403E40"/>
                        </a:solidFill>
                        <a:latin typeface="Arial" panose="020B0604020202020204"/>
                      </a:endParaRPr>
                    </a:p>
                  </a:txBody>
                  <a:tcPr marL="0" marR="0" marT="0" marB="0" anchor="ctr">
                    <a:solidFill>
                      <a:srgbClr val="C2D69B"/>
                    </a:solidFill>
                  </a:tcPr>
                </a:tc>
                <a:tc>
                  <a:txBody>
                    <a:bodyPr/>
                    <a:lstStyle/>
                    <a:p>
                      <a:pPr indent="0" algn="ctr"/>
                      <a:r>
                        <a:rPr lang="en-US" sz="1090" b="1">
                          <a:solidFill>
                            <a:srgbClr val="403E40"/>
                          </a:solidFill>
                          <a:latin typeface="Arial" panose="020B0604020202020204"/>
                        </a:rPr>
                        <a:t>Unit</a:t>
                      </a:r>
                      <a:endParaRPr lang="en-US" sz="1090" b="1">
                        <a:solidFill>
                          <a:srgbClr val="403E40"/>
                        </a:solidFill>
                        <a:latin typeface="Arial" panose="020B0604020202020204"/>
                      </a:endParaRPr>
                    </a:p>
                  </a:txBody>
                  <a:tcPr marL="0" marR="0" marT="0" marB="0" anchor="ctr">
                    <a:solidFill>
                      <a:srgbClr val="C2D69B"/>
                    </a:solidFill>
                  </a:tcPr>
                </a:tc>
              </a:tr>
              <a:tr h="323215">
                <a:tc>
                  <a:txBody>
                    <a:bodyPr/>
                    <a:lstStyle/>
                    <a:p>
                      <a:pPr indent="0" algn="ctr"/>
                      <a:r>
                        <a:rPr lang="en-US" sz="950" b="1">
                          <a:solidFill>
                            <a:srgbClr val="5C5760"/>
                          </a:solidFill>
                          <a:latin typeface="Arial" panose="020B0604020202020204"/>
                        </a:rPr>
                        <a:t>Working Voltage</a:t>
                      </a:r>
                      <a:endParaRPr lang="en-US" sz="950" b="1">
                        <a:solidFill>
                          <a:srgbClr val="5C5760"/>
                        </a:solidFill>
                        <a:latin typeface="Arial" panose="020B0604020202020204"/>
                      </a:endParaRPr>
                    </a:p>
                  </a:txBody>
                  <a:tcPr marL="0" marR="0" marT="0" marB="0" anchor="ctr"/>
                </a:tc>
                <a:tc>
                  <a:txBody>
                    <a:bodyPr/>
                    <a:lstStyle/>
                    <a:p>
                      <a:pPr indent="0" algn="ctr"/>
                      <a:r>
                        <a:rPr lang="en-US" sz="950" b="1">
                          <a:solidFill>
                            <a:srgbClr val="747374"/>
                          </a:solidFill>
                          <a:latin typeface="Arial" panose="020B0604020202020204"/>
                        </a:rPr>
                        <a:t>5</a:t>
                      </a:r>
                      <a:endParaRPr lang="en-US" sz="950" b="1">
                        <a:solidFill>
                          <a:srgbClr val="747374"/>
                        </a:solidFill>
                        <a:latin typeface="Arial" panose="020B0604020202020204"/>
                      </a:endParaRPr>
                    </a:p>
                  </a:txBody>
                  <a:tcPr marL="0" marR="0" marT="0" marB="0" anchor="ctr"/>
                </a:tc>
                <a:tc>
                  <a:txBody>
                    <a:bodyPr/>
                    <a:lstStyle/>
                    <a:p>
                      <a:pPr indent="0" algn="ctr"/>
                      <a:r>
                        <a:rPr lang="en-US" sz="950" b="1">
                          <a:solidFill>
                            <a:srgbClr val="5C5760"/>
                          </a:solidFill>
                          <a:latin typeface="Arial" panose="020B0604020202020204"/>
                        </a:rPr>
                        <a:t>VDC</a:t>
                      </a:r>
                      <a:endParaRPr lang="en-US" sz="950" b="1">
                        <a:solidFill>
                          <a:srgbClr val="5C5760"/>
                        </a:solidFill>
                        <a:latin typeface="Arial" panose="020B0604020202020204"/>
                      </a:endParaRPr>
                    </a:p>
                  </a:txBody>
                  <a:tcPr marL="0" marR="0" marT="0" marB="0" anchor="ctr"/>
                </a:tc>
              </a:tr>
              <a:tr h="320675">
                <a:tc>
                  <a:txBody>
                    <a:bodyPr/>
                    <a:lstStyle/>
                    <a:p>
                      <a:pPr indent="0" algn="ctr"/>
                      <a:r>
                        <a:rPr lang="en-US" sz="950" b="1">
                          <a:solidFill>
                            <a:srgbClr val="5C5760"/>
                          </a:solidFill>
                          <a:latin typeface="Arial" panose="020B0604020202020204"/>
                        </a:rPr>
                        <a:t>Quiescent Current</a:t>
                      </a:r>
                      <a:endParaRPr lang="en-US" sz="950" b="1">
                        <a:solidFill>
                          <a:srgbClr val="5C5760"/>
                        </a:solidFill>
                        <a:latin typeface="Arial" panose="020B0604020202020204"/>
                      </a:endParaRPr>
                    </a:p>
                  </a:txBody>
                  <a:tcPr marL="0" marR="0" marT="0" marB="0" anchor="ctr"/>
                </a:tc>
                <a:tc>
                  <a:txBody>
                    <a:bodyPr/>
                    <a:lstStyle/>
                    <a:p>
                      <a:pPr indent="0" algn="ctr"/>
                      <a:r>
                        <a:rPr lang="en-US" sz="950" b="1">
                          <a:solidFill>
                            <a:srgbClr val="747374"/>
                          </a:solidFill>
                          <a:latin typeface="Arial" panose="020B0604020202020204"/>
                        </a:rPr>
                        <a:t>5</a:t>
                      </a:r>
                      <a:endParaRPr lang="en-US" sz="950" b="1">
                        <a:solidFill>
                          <a:srgbClr val="747374"/>
                        </a:solidFill>
                        <a:latin typeface="Arial" panose="020B0604020202020204"/>
                      </a:endParaRPr>
                    </a:p>
                  </a:txBody>
                  <a:tcPr marL="0" marR="0" marT="0" marB="0" anchor="ctr"/>
                </a:tc>
                <a:tc>
                  <a:txBody>
                    <a:bodyPr/>
                    <a:lstStyle/>
                    <a:p>
                      <a:pPr indent="0" algn="ctr"/>
                      <a:r>
                        <a:rPr lang="en-US" sz="950" b="1">
                          <a:solidFill>
                            <a:srgbClr val="5C5760"/>
                          </a:solidFill>
                          <a:latin typeface="Arial" panose="020B0604020202020204"/>
                        </a:rPr>
                        <a:t>mA</a:t>
                      </a:r>
                      <a:endParaRPr lang="en-US" sz="950" b="1">
                        <a:solidFill>
                          <a:srgbClr val="5C5760"/>
                        </a:solidFill>
                        <a:latin typeface="Arial" panose="020B0604020202020204"/>
                      </a:endParaRPr>
                    </a:p>
                  </a:txBody>
                  <a:tcPr marL="0" marR="0" marT="0" marB="0" anchor="ctr"/>
                </a:tc>
              </a:tr>
              <a:tr h="312420">
                <a:tc>
                  <a:txBody>
                    <a:bodyPr/>
                    <a:lstStyle/>
                    <a:p>
                      <a:pPr indent="0" algn="ctr"/>
                      <a:r>
                        <a:rPr lang="en-US" sz="950" b="1">
                          <a:solidFill>
                            <a:srgbClr val="5C5760"/>
                          </a:solidFill>
                          <a:latin typeface="Arial" panose="020B0604020202020204"/>
                        </a:rPr>
                        <a:t>Receiver Sensitivity</a:t>
                      </a:r>
                      <a:endParaRPr lang="en-US" sz="950" b="1">
                        <a:solidFill>
                          <a:srgbClr val="5C5760"/>
                        </a:solidFill>
                        <a:latin typeface="Arial" panose="020B0604020202020204"/>
                      </a:endParaRPr>
                    </a:p>
                  </a:txBody>
                  <a:tcPr marL="0" marR="0" marT="0" marB="0" anchor="ctr"/>
                </a:tc>
                <a:tc>
                  <a:txBody>
                    <a:bodyPr/>
                    <a:lstStyle/>
                    <a:p>
                      <a:pPr indent="0" algn="ctr"/>
                      <a:r>
                        <a:rPr lang="en-US" sz="950" b="1">
                          <a:solidFill>
                            <a:srgbClr val="576681"/>
                          </a:solidFill>
                          <a:latin typeface="Arial" panose="020B0604020202020204"/>
                        </a:rPr>
                        <a:t>■105</a:t>
                      </a:r>
                      <a:endParaRPr lang="en-US" sz="950" b="1">
                        <a:solidFill>
                          <a:srgbClr val="576681"/>
                        </a:solidFill>
                        <a:latin typeface="Arial" panose="020B0604020202020204"/>
                      </a:endParaRPr>
                    </a:p>
                  </a:txBody>
                  <a:tcPr marL="0" marR="0" marT="0" marB="0" anchor="ctr"/>
                </a:tc>
                <a:tc>
                  <a:txBody>
                    <a:bodyPr/>
                    <a:lstStyle/>
                    <a:p>
                      <a:pPr indent="0" algn="ctr"/>
                      <a:r>
                        <a:rPr lang="en-US" sz="950" b="1">
                          <a:solidFill>
                            <a:srgbClr val="5C5760"/>
                          </a:solidFill>
                          <a:latin typeface="Arial" panose="020B0604020202020204"/>
                        </a:rPr>
                        <a:t>dBm</a:t>
                      </a:r>
                      <a:endParaRPr lang="en-US" sz="950" b="1">
                        <a:solidFill>
                          <a:srgbClr val="5C5760"/>
                        </a:solidFill>
                        <a:latin typeface="Arial" panose="020B0604020202020204"/>
                      </a:endParaRPr>
                    </a:p>
                  </a:txBody>
                  <a:tcPr marL="0" marR="0" marT="0" marB="0" anchor="ctr"/>
                </a:tc>
              </a:tr>
              <a:tr h="323215">
                <a:tc>
                  <a:txBody>
                    <a:bodyPr/>
                    <a:lstStyle/>
                    <a:p>
                      <a:pPr indent="0" algn="ctr"/>
                      <a:r>
                        <a:rPr lang="en-US" sz="950" b="1">
                          <a:solidFill>
                            <a:srgbClr val="747374"/>
                          </a:solidFill>
                          <a:latin typeface="Arial" panose="020B0604020202020204"/>
                        </a:rPr>
                        <a:t>Operating frequency</a:t>
                      </a:r>
                      <a:endParaRPr lang="en-US" sz="950" b="1">
                        <a:solidFill>
                          <a:srgbClr val="747374"/>
                        </a:solidFill>
                        <a:latin typeface="Arial" panose="020B0604020202020204"/>
                      </a:endParaRPr>
                    </a:p>
                  </a:txBody>
                  <a:tcPr marL="0" marR="0" marT="0" marB="0" anchor="ctr"/>
                </a:tc>
                <a:tc>
                  <a:txBody>
                    <a:bodyPr/>
                    <a:lstStyle/>
                    <a:p>
                      <a:pPr indent="0" algn="ctr"/>
                      <a:r>
                        <a:rPr lang="en-US" sz="950" b="1">
                          <a:solidFill>
                            <a:srgbClr val="747374"/>
                          </a:solidFill>
                          <a:latin typeface="Arial" panose="020B0604020202020204"/>
                        </a:rPr>
                        <a:t>433,92</a:t>
                      </a:r>
                      <a:endParaRPr lang="en-US" sz="950" b="1">
                        <a:solidFill>
                          <a:srgbClr val="747374"/>
                        </a:solidFill>
                        <a:latin typeface="Arial" panose="020B0604020202020204"/>
                      </a:endParaRPr>
                    </a:p>
                  </a:txBody>
                  <a:tcPr marL="0" marR="0" marT="0" marB="0" anchor="ctr"/>
                </a:tc>
                <a:tc>
                  <a:txBody>
                    <a:bodyPr/>
                    <a:lstStyle/>
                    <a:p>
                      <a:pPr indent="0" algn="ctr"/>
                      <a:r>
                        <a:rPr lang="en-US" sz="950" b="1">
                          <a:solidFill>
                            <a:srgbClr val="5C5760"/>
                          </a:solidFill>
                          <a:latin typeface="Arial" panose="020B0604020202020204"/>
                        </a:rPr>
                        <a:t>MHz</a:t>
                      </a:r>
                      <a:endParaRPr lang="en-US" sz="950" b="1">
                        <a:solidFill>
                          <a:srgbClr val="5C5760"/>
                        </a:solidFill>
                        <a:latin typeface="Arial" panose="020B0604020202020204"/>
                      </a:endParaRPr>
                    </a:p>
                  </a:txBody>
                  <a:tcPr marL="0" marR="0" marT="0" marB="0" anchor="ctr"/>
                </a:tc>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114300"/>
            <a:ext cx="64770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endParaRPr lang="en-US" dirty="0">
              <a:solidFill>
                <a:prstClr val="black"/>
              </a:solidFill>
            </a:endParaRPr>
          </a:p>
        </p:txBody>
      </p:sp>
      <p:sp>
        <p:nvSpPr>
          <p:cNvPr id="3" name="object 3"/>
          <p:cNvSpPr txBox="1">
            <a:spLocks noGrp="1"/>
          </p:cNvSpPr>
          <p:nvPr>
            <p:ph type="title"/>
          </p:nvPr>
        </p:nvSpPr>
        <p:spPr>
          <a:xfrm>
            <a:off x="533400" y="762000"/>
            <a:ext cx="5096283" cy="283902"/>
          </a:xfrm>
          <a:prstGeom prst="rect">
            <a:avLst/>
          </a:prstGeom>
        </p:spPr>
        <p:txBody>
          <a:bodyPr vert="horz" wrap="square" lIns="0" tIns="6836" rIns="0" bIns="0" rtlCol="0">
            <a:spAutoFit/>
          </a:bodyPr>
          <a:lstStyle/>
          <a:p>
            <a:pPr marL="6350" algn="l">
              <a:spcBef>
                <a:spcPts val="55"/>
              </a:spcBef>
            </a:pPr>
            <a:r>
              <a:rPr lang="en-US" altLang="en-US" dirty="0" smtClean="0">
                <a:latin typeface="Calibri" panose="020F0502020204030204" pitchFamily="34" charset="0"/>
                <a:ea typeface="Calibri" panose="020F0502020204030204" pitchFamily="34" charset="0"/>
              </a:rPr>
              <a:t>1.2.BASIC </a:t>
            </a:r>
            <a:r>
              <a:rPr lang="en-US" altLang="en-US" dirty="0">
                <a:latin typeface="Calibri" panose="020F0502020204030204" pitchFamily="34" charset="0"/>
                <a:ea typeface="Calibri" panose="020F0502020204030204" pitchFamily="34" charset="0"/>
              </a:rPr>
              <a:t>COMPONENTS IN WIDE AREA.</a:t>
            </a:r>
            <a:endParaRPr u="sng" dirty="0"/>
          </a:p>
        </p:txBody>
      </p:sp>
      <p:sp>
        <p:nvSpPr>
          <p:cNvPr id="4" name="TextBox 3"/>
          <p:cNvSpPr txBox="1"/>
          <p:nvPr/>
        </p:nvSpPr>
        <p:spPr>
          <a:xfrm>
            <a:off x="231912" y="1905000"/>
            <a:ext cx="6321287" cy="6740307"/>
          </a:xfrm>
          <a:prstGeom prst="rect">
            <a:avLst/>
          </a:prstGeom>
          <a:noFill/>
        </p:spPr>
        <p:txBody>
          <a:bodyPr wrap="square" rtlCol="0">
            <a:spAutoFit/>
          </a:bodyPr>
          <a:lstStyle/>
          <a:p>
            <a:r>
              <a:rPr lang="en-US" sz="1800" b="1" dirty="0" smtClean="0"/>
              <a:t>1 – </a:t>
            </a:r>
            <a:r>
              <a:rPr lang="en-US" sz="1800" b="1" dirty="0"/>
              <a:t>Synchronized </a:t>
            </a:r>
            <a:r>
              <a:rPr lang="en-US" sz="1800" b="1" dirty="0" err="1"/>
              <a:t>Phasor</a:t>
            </a:r>
            <a:r>
              <a:rPr lang="en-US" sz="1800" b="1" dirty="0"/>
              <a:t> Measurement System (SPMS</a:t>
            </a:r>
            <a:r>
              <a:rPr lang="en-US" sz="1800" b="1" dirty="0" smtClean="0"/>
              <a:t>).</a:t>
            </a:r>
            <a:endParaRPr lang="en-US" sz="1800" b="1" dirty="0" smtClean="0"/>
          </a:p>
          <a:p>
            <a:endParaRPr lang="en-US" sz="1800" b="1" dirty="0" smtClean="0"/>
          </a:p>
          <a:p>
            <a:r>
              <a:rPr lang="en-US" sz="1800" u="sng" dirty="0"/>
              <a:t>The Synchronized </a:t>
            </a:r>
            <a:r>
              <a:rPr lang="en-US" sz="1800" u="sng" dirty="0" err="1"/>
              <a:t>Phasor</a:t>
            </a:r>
            <a:r>
              <a:rPr lang="en-US" sz="1800" u="sng" dirty="0"/>
              <a:t> Measurement System (SPMS) </a:t>
            </a:r>
            <a:r>
              <a:rPr lang="en-US" sz="1800" dirty="0"/>
              <a:t>was firstly developed and introduced into the power system in mid-1980s. These systems have the ability of measuring currents and voltages, and calculating the angle between them. This ability has been made possible by the availability of Global Positioning System (GPS); on the one hand, and the sampled data processing techniques; on the other hand. In order to synchronize measured angles, SPMS uses time received from GPS as its sampling clock. In addition to measuring angles of voltages and currents, these systems can also measure local frequency and rates of frequency changes, and may be customized to measure harmonics, negative and zero sequence quantities (</a:t>
            </a:r>
            <a:r>
              <a:rPr lang="en-US" sz="1800" dirty="0" err="1"/>
              <a:t>Phadke</a:t>
            </a:r>
            <a:r>
              <a:rPr lang="en-US" sz="1800" dirty="0"/>
              <a:t> &amp; Thorp, 2008). A SPMS consists of three main parts: </a:t>
            </a:r>
            <a:r>
              <a:rPr lang="en-US" sz="1800" dirty="0" err="1"/>
              <a:t>Phasor</a:t>
            </a:r>
            <a:r>
              <a:rPr lang="en-US" sz="1800" dirty="0"/>
              <a:t> Measurement Unit (PMU), </a:t>
            </a:r>
            <a:r>
              <a:rPr lang="en-US" sz="1800" dirty="0" err="1"/>
              <a:t>Phasor</a:t>
            </a:r>
            <a:r>
              <a:rPr lang="en-US" sz="1800" dirty="0"/>
              <a:t> Data Concentrator (PDC), and communication system. PMUs are normally installed at remote sites. They calculate </a:t>
            </a:r>
            <a:r>
              <a:rPr lang="en-US" sz="1800" dirty="0" err="1"/>
              <a:t>phasors</a:t>
            </a:r>
            <a:r>
              <a:rPr lang="en-US" sz="1800" dirty="0"/>
              <a:t> of voltages and currents and stamp measured </a:t>
            </a:r>
            <a:r>
              <a:rPr lang="en-US" sz="1800" dirty="0" err="1"/>
              <a:t>phasors</a:t>
            </a:r>
            <a:r>
              <a:rPr lang="en-US" sz="1800" dirty="0"/>
              <a:t> with the time received from GPS. A PDC gathers data from several PMUs, rejects bad data, and aligns the time stamps. Communication system of SPMS is responsible for data delivery between PMUs and a PDC or multiple PDCs (</a:t>
            </a:r>
            <a:r>
              <a:rPr lang="en-US" sz="1800" dirty="0" err="1"/>
              <a:t>Phadke</a:t>
            </a:r>
            <a:r>
              <a:rPr lang="en-US" sz="1800" dirty="0"/>
              <a:t> &amp; Thorp, 2008). Fig. 3 shows the hierarchy of SPMS. The next three sub-sections are going to describe each part of SPMS, separately. </a:t>
            </a:r>
            <a:endParaRPr lang="en-US" sz="1800" b="1"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1"/>
          <p:cNvPicPr>
            <a:picLocks noChangeAspect="1"/>
          </p:cNvPicPr>
          <p:nvPr/>
        </p:nvPicPr>
        <p:blipFill>
          <a:blip r:embed="rId1"/>
          <a:stretch>
            <a:fillRect/>
          </a:stretch>
        </p:blipFill>
        <p:spPr>
          <a:xfrm>
            <a:off x="1033594" y="5582658"/>
            <a:ext cx="4787932" cy="1661237"/>
          </a:xfrm>
          <a:prstGeom prst="rect">
            <a:avLst/>
          </a:prstGeom>
          <a:noFill/>
          <a:ln w="9525">
            <a:noFill/>
          </a:ln>
        </p:spPr>
      </p:pic>
      <p:sp>
        <p:nvSpPr>
          <p:cNvPr id="3" name="Rectangle 2"/>
          <p:cNvSpPr/>
          <p:nvPr/>
        </p:nvSpPr>
        <p:spPr>
          <a:xfrm>
            <a:off x="1024957" y="967472"/>
            <a:ext cx="1366130" cy="201537"/>
          </a:xfrm>
          <a:prstGeom prst="rect">
            <a:avLst/>
          </a:prstGeom>
        </p:spPr>
        <p:txBody>
          <a:bodyPr wrap="none" lIns="0" tIns="0" rIns="0" bIns="0">
            <a:noAutofit/>
          </a:bodyPr>
          <a:lstStyle/>
          <a:p>
            <a:pPr marL="0" marR="0" lvl="0" indent="0" algn="just" defTabSz="914400" rtl="0" eaLnBrk="1" fontAlgn="auto" latinLnBrk="0" hangingPunct="1">
              <a:lnSpc>
                <a:spcPct val="100000"/>
              </a:lnSpc>
              <a:spcBef>
                <a:spcPts val="0"/>
              </a:spcBef>
              <a:spcAft>
                <a:spcPts val="1050"/>
              </a:spcAft>
              <a:buClrTx/>
              <a:buSzTx/>
              <a:buFontTx/>
              <a:buNone/>
              <a:defRPr/>
            </a:pPr>
            <a:r>
              <a:rPr kumimoji="0" lang="en-US" sz="1815" b="1" i="0" u="none" strike="noStrike" kern="1200" cap="none" spc="-50" normalizeH="0" baseline="0" noProof="0">
                <a:ln>
                  <a:noFill/>
                </a:ln>
                <a:solidFill>
                  <a:schemeClr val="tx1"/>
                </a:solidFill>
                <a:effectLst/>
                <a:uLnTx/>
                <a:uFillTx/>
                <a:latin typeface="Arial" panose="020B0604020202020204"/>
                <a:ea typeface="+mn-ea"/>
                <a:cs typeface="+mn-cs"/>
              </a:rPr>
              <a:t>4.1 Features</a:t>
            </a:r>
            <a:endParaRPr kumimoji="0" lang="en-US" sz="1815" b="1" i="0" u="none" strike="noStrike" kern="1200" cap="none" spc="-50" normalizeH="0" baseline="0" noProof="0">
              <a:ln>
                <a:noFill/>
              </a:ln>
              <a:solidFill>
                <a:schemeClr val="tx1"/>
              </a:solidFill>
              <a:effectLst/>
              <a:uLnTx/>
              <a:uFillTx/>
              <a:latin typeface="Arial" panose="020B0604020202020204"/>
              <a:ea typeface="+mn-ea"/>
              <a:cs typeface="+mn-cs"/>
            </a:endParaRPr>
          </a:p>
        </p:txBody>
      </p:sp>
      <p:sp>
        <p:nvSpPr>
          <p:cNvPr id="7172" name="Rectangle 3"/>
          <p:cNvSpPr/>
          <p:nvPr/>
        </p:nvSpPr>
        <p:spPr>
          <a:xfrm>
            <a:off x="1024957" y="1373424"/>
            <a:ext cx="4760581" cy="1540315"/>
          </a:xfrm>
          <a:prstGeom prst="rect">
            <a:avLst/>
          </a:prstGeom>
          <a:noFill/>
          <a:ln w="9525">
            <a:noFill/>
          </a:ln>
        </p:spPr>
        <p:txBody>
          <a:bodyPr lIns="0" tIns="0" rIns="0" bIns="0"/>
          <a:p>
            <a:pPr algn="just" eaLnBrk="1" hangingPunct="1">
              <a:spcBef>
                <a:spcPts val="1050"/>
              </a:spcBef>
              <a:spcAft>
                <a:spcPts val="1050"/>
              </a:spcAft>
            </a:pPr>
            <a:r>
              <a:rPr sz="1450" b="1" dirty="0">
                <a:latin typeface="Arial" panose="020B0604020202020204" pitchFamily="34" charset="0"/>
              </a:rPr>
              <a:t>4.1.1 GROVE compatible interface</a:t>
            </a:r>
            <a:endParaRPr sz="1450" b="1" dirty="0">
              <a:latin typeface="Arial" panose="020B0604020202020204" pitchFamily="34" charset="0"/>
            </a:endParaRPr>
          </a:p>
          <a:p>
            <a:pPr eaLnBrk="1" hangingPunct="1">
              <a:lnSpc>
                <a:spcPts val="2115"/>
              </a:lnSpc>
              <a:spcAft>
                <a:spcPts val="2725"/>
              </a:spcAft>
            </a:pPr>
            <a:r>
              <a:rPr sz="1450" dirty="0">
                <a:latin typeface="Arial" panose="020B0604020202020204" pitchFamily="34" charset="0"/>
              </a:rPr>
              <a:t>The Grove System is a physical standardization of various electrical interfaces including but not limited to I2C, SPI, UART, GPIO, and analog connections. The Grove base shield is an Arduino 1.0 shield used to connect various peripherals to an Arduino-compatible mainboard.</a:t>
            </a:r>
            <a:endParaRPr sz="1450" dirty="0">
              <a:latin typeface="Arial" panose="020B0604020202020204" pitchFamily="34" charset="0"/>
            </a:endParaRPr>
          </a:p>
        </p:txBody>
      </p:sp>
      <p:sp>
        <p:nvSpPr>
          <p:cNvPr id="7173" name="Rectangle 4"/>
          <p:cNvSpPr/>
          <p:nvPr/>
        </p:nvSpPr>
        <p:spPr>
          <a:xfrm>
            <a:off x="1019199" y="3424777"/>
            <a:ext cx="4740427" cy="2028322"/>
          </a:xfrm>
          <a:prstGeom prst="rect">
            <a:avLst/>
          </a:prstGeom>
          <a:noFill/>
          <a:ln w="9525">
            <a:noFill/>
          </a:ln>
        </p:spPr>
        <p:txBody>
          <a:bodyPr lIns="0" tIns="0" rIns="0" bIns="0"/>
          <a:p>
            <a:pPr algn="just" eaLnBrk="1" hangingPunct="1">
              <a:spcBef>
                <a:spcPts val="2725"/>
              </a:spcBef>
              <a:spcAft>
                <a:spcPts val="1050"/>
              </a:spcAft>
            </a:pPr>
            <a:r>
              <a:rPr sz="1450" b="1" dirty="0">
                <a:latin typeface="Arial" panose="020B0604020202020204" pitchFamily="34" charset="0"/>
              </a:rPr>
              <a:t>4.1.2 Uses ASK (Amplitude Shift Keying) Modulation</a:t>
            </a:r>
            <a:endParaRPr sz="1450" b="1" dirty="0">
              <a:latin typeface="Arial" panose="020B0604020202020204" pitchFamily="34" charset="0"/>
            </a:endParaRPr>
          </a:p>
          <a:p>
            <a:pPr eaLnBrk="1" hangingPunct="1">
              <a:lnSpc>
                <a:spcPts val="2115"/>
              </a:lnSpc>
            </a:pPr>
            <a:r>
              <a:rPr sz="1450" dirty="0">
                <a:latin typeface="Arial" panose="020B0604020202020204" pitchFamily="34" charset="0"/>
              </a:rPr>
              <a:t>is a form of amplitude modulation that represents digital data as variations in the amplitude of a carrier wave. In an ASK system, the binary symbol 1 is represented by transmitting a fixed-amplitude carrier wave and fixed frequency for a bit duration of T seconds. If the signal value is 1 then the carrier signal will be transmitted; otherwise, a signal value of 0 will be transmitted.</a:t>
            </a:r>
            <a:endParaRPr sz="1450" dirty="0">
              <a:latin typeface="Arial" panose="020B0604020202020204" pitchFamily="34" charset="0"/>
            </a:endParaRPr>
          </a:p>
        </p:txBody>
      </p:sp>
      <p:sp>
        <p:nvSpPr>
          <p:cNvPr id="7174" name="Rectangle 5"/>
          <p:cNvSpPr/>
          <p:nvPr/>
        </p:nvSpPr>
        <p:spPr>
          <a:xfrm>
            <a:off x="1019199" y="7410882"/>
            <a:ext cx="4785053" cy="1145879"/>
          </a:xfrm>
          <a:prstGeom prst="rect">
            <a:avLst/>
          </a:prstGeom>
          <a:noFill/>
          <a:ln w="9525">
            <a:noFill/>
          </a:ln>
        </p:spPr>
        <p:txBody>
          <a:bodyPr lIns="0" tIns="0" rIns="0" bIns="0"/>
          <a:p>
            <a:pPr eaLnBrk="1" hangingPunct="1">
              <a:lnSpc>
                <a:spcPts val="2115"/>
              </a:lnSpc>
              <a:spcBef>
                <a:spcPts val="1050"/>
              </a:spcBef>
            </a:pPr>
            <a:r>
              <a:rPr sz="1450" dirty="0">
                <a:latin typeface="Arial" panose="020B0604020202020204" pitchFamily="34" charset="0"/>
              </a:rPr>
              <a:t>ASK system can be divided into three blocks. The first one represents the transmitter, the second one is a linear model of the effects of the channel, the third one shows the structure of the receiver. The following notation is used:</a:t>
            </a:r>
            <a:endParaRPr sz="145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1"/>
          <p:cNvSpPr/>
          <p:nvPr/>
        </p:nvSpPr>
        <p:spPr>
          <a:xfrm>
            <a:off x="1022078" y="1312963"/>
            <a:ext cx="4662692" cy="6711166"/>
          </a:xfrm>
          <a:prstGeom prst="rect">
            <a:avLst/>
          </a:prstGeom>
          <a:noFill/>
          <a:ln w="9525">
            <a:noFill/>
          </a:ln>
        </p:spPr>
        <p:txBody>
          <a:bodyPr lIns="0" tIns="0" rIns="0" bIns="0"/>
          <a:p>
            <a:pPr eaLnBrk="1" hangingPunct="1">
              <a:lnSpc>
                <a:spcPts val="3125"/>
              </a:lnSpc>
            </a:pPr>
            <a:r>
              <a:rPr sz="1450" dirty="0">
                <a:latin typeface="Arial" panose="020B0604020202020204" pitchFamily="34" charset="0"/>
              </a:rPr>
              <a:t>ht(f) is the carrier signal for the transmission hc(f) is the impulse response of the channel n(t) is the noise introduced by the channel hr(f) is the filter at the receiver</a:t>
            </a:r>
            <a:endParaRPr sz="1450" dirty="0">
              <a:latin typeface="Arial" panose="020B0604020202020204" pitchFamily="34" charset="0"/>
            </a:endParaRPr>
          </a:p>
          <a:p>
            <a:pPr eaLnBrk="1" hangingPunct="1">
              <a:lnSpc>
                <a:spcPts val="3125"/>
              </a:lnSpc>
              <a:spcAft>
                <a:spcPts val="1890"/>
              </a:spcAft>
            </a:pPr>
            <a:r>
              <a:rPr sz="1450" dirty="0">
                <a:latin typeface="Arial" panose="020B0604020202020204" pitchFamily="34" charset="0"/>
              </a:rPr>
              <a:t>L is the number of levels that are used for transmission Ts is the time between the generation of two symbols</a:t>
            </a:r>
            <a:endParaRPr sz="1450" dirty="0">
              <a:latin typeface="Arial" panose="020B0604020202020204" pitchFamily="34" charset="0"/>
            </a:endParaRPr>
          </a:p>
          <a:p>
            <a:pPr algn="just" eaLnBrk="1" hangingPunct="1">
              <a:spcAft>
                <a:spcPts val="1265"/>
              </a:spcAft>
            </a:pPr>
            <a:r>
              <a:rPr sz="1450" b="1" dirty="0">
                <a:latin typeface="Arial" panose="020B0604020202020204" pitchFamily="34" charset="0"/>
              </a:rPr>
              <a:t>4.1.3 One way communication</a:t>
            </a:r>
            <a:endParaRPr sz="1450" b="1" dirty="0">
              <a:latin typeface="Arial" panose="020B0604020202020204" pitchFamily="34" charset="0"/>
            </a:endParaRPr>
          </a:p>
          <a:p>
            <a:pPr eaLnBrk="1" hangingPunct="1">
              <a:lnSpc>
                <a:spcPts val="2115"/>
              </a:lnSpc>
              <a:spcAft>
                <a:spcPts val="2725"/>
              </a:spcAft>
            </a:pPr>
            <a:r>
              <a:rPr sz="1450" dirty="0">
                <a:latin typeface="Arial" panose="020B0604020202020204" pitchFamily="34" charset="0"/>
              </a:rPr>
              <a:t>In one-way communication, information is transferred in one direction only, from the sender to the receiver. There isn’t any opportunity for the receiver to give feedback to the sender.</a:t>
            </a:r>
            <a:endParaRPr sz="1450" dirty="0">
              <a:latin typeface="Arial" panose="020B0604020202020204" pitchFamily="34" charset="0"/>
            </a:endParaRPr>
          </a:p>
          <a:p>
            <a:pPr algn="just" eaLnBrk="1" hangingPunct="1">
              <a:spcAft>
                <a:spcPts val="1265"/>
              </a:spcAft>
            </a:pPr>
            <a:r>
              <a:rPr sz="815" b="1" u="sng" dirty="0">
                <a:latin typeface="Arial" panose="020B0604020202020204" pitchFamily="34" charset="0"/>
              </a:rPr>
              <a:t>4.2 Application Ideas</a:t>
            </a:r>
            <a:endParaRPr sz="815" b="1" u="sng" dirty="0">
              <a:latin typeface="Arial" panose="020B0604020202020204" pitchFamily="34" charset="0"/>
            </a:endParaRPr>
          </a:p>
          <a:p>
            <a:pPr algn="just" eaLnBrk="1" hangingPunct="1">
              <a:lnSpc>
                <a:spcPts val="3100"/>
              </a:lnSpc>
            </a:pPr>
            <a:r>
              <a:rPr sz="1450" u="sng" dirty="0">
                <a:latin typeface="Arial" panose="020B0604020202020204" pitchFamily="34" charset="0"/>
              </a:rPr>
              <a:t>Home automation</a:t>
            </a:r>
            <a:endParaRPr sz="1450" u="sng" dirty="0">
              <a:latin typeface="Arial" panose="020B0604020202020204" pitchFamily="34" charset="0"/>
            </a:endParaRPr>
          </a:p>
          <a:p>
            <a:pPr eaLnBrk="1" hangingPunct="1">
              <a:lnSpc>
                <a:spcPts val="3100"/>
              </a:lnSpc>
            </a:pPr>
            <a:r>
              <a:rPr sz="1450" u="sng" dirty="0">
                <a:latin typeface="Arial" panose="020B0604020202020204" pitchFamily="34" charset="0"/>
              </a:rPr>
              <a:t>Transmit Serial data for short distance Car security system Wireless logging Short distance communication </a:t>
            </a:r>
            <a:r>
              <a:rPr sz="1450" b="1" u="sng" dirty="0">
                <a:latin typeface="Arial" panose="020B0604020202020204" pitchFamily="34" charset="0"/>
              </a:rPr>
              <a:t>Wide Area System</a:t>
            </a:r>
            <a:endParaRPr sz="1450" b="1" u="sng"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1"/>
          <p:cNvSpPr/>
          <p:nvPr/>
        </p:nvSpPr>
        <p:spPr>
          <a:xfrm>
            <a:off x="1022078" y="961714"/>
            <a:ext cx="4776416" cy="6482278"/>
          </a:xfrm>
          <a:prstGeom prst="rect">
            <a:avLst/>
          </a:prstGeom>
          <a:noFill/>
          <a:ln w="9525">
            <a:noFill/>
          </a:ln>
        </p:spPr>
        <p:txBody>
          <a:bodyPr lIns="0" tIns="0" rIns="0" bIns="0"/>
          <a:p>
            <a:pPr eaLnBrk="1" hangingPunct="1">
              <a:spcAft>
                <a:spcPts val="1265"/>
              </a:spcAft>
            </a:pPr>
            <a:r>
              <a:rPr sz="815" b="1" u="sng" dirty="0">
                <a:latin typeface="Arial" panose="020B0604020202020204" pitchFamily="34" charset="0"/>
              </a:rPr>
              <a:t>5. Usage</a:t>
            </a:r>
            <a:endParaRPr sz="815" b="1" u="sng" dirty="0">
              <a:latin typeface="Arial" panose="020B0604020202020204" pitchFamily="34" charset="0"/>
            </a:endParaRPr>
          </a:p>
          <a:p>
            <a:pPr eaLnBrk="1" hangingPunct="1">
              <a:lnSpc>
                <a:spcPts val="2090"/>
              </a:lnSpc>
              <a:spcAft>
                <a:spcPts val="425"/>
              </a:spcAft>
            </a:pPr>
            <a:r>
              <a:rPr sz="1450" dirty="0">
                <a:latin typeface="Arial" panose="020B0604020202020204" pitchFamily="34" charset="0"/>
              </a:rPr>
              <a:t>The transmitter and receiver modules both rely on a single wire for communication. Though using</a:t>
            </a:r>
            <a:endParaRPr sz="1450" dirty="0">
              <a:latin typeface="Arial" panose="020B0604020202020204" pitchFamily="34" charset="0"/>
            </a:endParaRPr>
          </a:p>
          <a:p>
            <a:pPr eaLnBrk="1" hangingPunct="1">
              <a:lnSpc>
                <a:spcPts val="2115"/>
              </a:lnSpc>
              <a:spcAft>
                <a:spcPts val="425"/>
              </a:spcAft>
            </a:pPr>
            <a:r>
              <a:rPr sz="1450" dirty="0">
                <a:latin typeface="Arial" panose="020B0604020202020204" pitchFamily="34" charset="0"/>
              </a:rPr>
              <a:t>the UART supplied by the Arduino platform can work, it is recommended, instead, to use the</a:t>
            </a:r>
            <a:endParaRPr sz="1450" dirty="0">
              <a:latin typeface="Arial" panose="020B0604020202020204" pitchFamily="34" charset="0"/>
            </a:endParaRPr>
          </a:p>
          <a:p>
            <a:pPr eaLnBrk="1" hangingPunct="1">
              <a:lnSpc>
                <a:spcPts val="2140"/>
              </a:lnSpc>
              <a:spcAft>
                <a:spcPts val="425"/>
              </a:spcAft>
            </a:pPr>
            <a:r>
              <a:rPr sz="1450" dirty="0">
                <a:latin typeface="Arial" panose="020B0604020202020204" pitchFamily="34" charset="0"/>
              </a:rPr>
              <a:t>VirtualWire library which uses Amplitude Shift Keying for modulation which provides better</a:t>
            </a:r>
            <a:endParaRPr sz="1450" dirty="0">
              <a:latin typeface="Arial" panose="020B0604020202020204" pitchFamily="34" charset="0"/>
            </a:endParaRPr>
          </a:p>
          <a:p>
            <a:pPr eaLnBrk="1" hangingPunct="1">
              <a:spcAft>
                <a:spcPts val="1265"/>
              </a:spcAft>
            </a:pPr>
            <a:r>
              <a:rPr sz="1450" dirty="0">
                <a:latin typeface="Arial" panose="020B0604020202020204" pitchFamily="34" charset="0"/>
              </a:rPr>
              <a:t>Communication.</a:t>
            </a:r>
            <a:endParaRPr sz="1450" dirty="0">
              <a:latin typeface="Arial" panose="020B0604020202020204" pitchFamily="34" charset="0"/>
            </a:endParaRPr>
          </a:p>
          <a:p>
            <a:pPr eaLnBrk="1" hangingPunct="1">
              <a:lnSpc>
                <a:spcPts val="2115"/>
              </a:lnSpc>
              <a:spcAft>
                <a:spcPts val="425"/>
              </a:spcAft>
            </a:pPr>
            <a:r>
              <a:rPr sz="1450" dirty="0">
                <a:latin typeface="Arial" panose="020B0604020202020204" pitchFamily="34" charset="0"/>
              </a:rPr>
              <a:t>Both the transmitter and receiver modules require three wires: Vcc, Ground, and signal. Pin 2 of</a:t>
            </a:r>
            <a:endParaRPr sz="1450" dirty="0">
              <a:latin typeface="Arial" panose="020B0604020202020204" pitchFamily="34" charset="0"/>
            </a:endParaRPr>
          </a:p>
          <a:p>
            <a:pPr eaLnBrk="1" hangingPunct="1">
              <a:spcAft>
                <a:spcPts val="1265"/>
              </a:spcAft>
            </a:pPr>
            <a:r>
              <a:rPr sz="1450" dirty="0">
                <a:latin typeface="Arial" panose="020B0604020202020204" pitchFamily="34" charset="0"/>
              </a:rPr>
              <a:t>both parts of the kit are not connected.</a:t>
            </a:r>
            <a:endParaRPr sz="1450" dirty="0">
              <a:latin typeface="Arial" panose="020B0604020202020204" pitchFamily="34" charset="0"/>
            </a:endParaRPr>
          </a:p>
          <a:p>
            <a:pPr eaLnBrk="1" hangingPunct="1">
              <a:lnSpc>
                <a:spcPts val="2140"/>
              </a:lnSpc>
              <a:spcAft>
                <a:spcPts val="425"/>
              </a:spcAft>
            </a:pPr>
            <a:r>
              <a:rPr sz="1450" dirty="0">
                <a:latin typeface="Arial" panose="020B0604020202020204" pitchFamily="34" charset="0"/>
              </a:rPr>
              <a:t>_ Connect the Transmitter module to Digital I/O 2 of the Grove_-_Base_Shield on the Microcontroller .</a:t>
            </a:r>
            <a:endParaRPr sz="1450" dirty="0">
              <a:latin typeface="Arial" panose="020B0604020202020204" pitchFamily="34" charset="0"/>
            </a:endParaRPr>
          </a:p>
          <a:p>
            <a:pPr eaLnBrk="1" hangingPunct="1">
              <a:spcAft>
                <a:spcPts val="1265"/>
              </a:spcAft>
            </a:pPr>
            <a:r>
              <a:rPr sz="1450" dirty="0">
                <a:latin typeface="Arial" panose="020B0604020202020204" pitchFamily="34" charset="0"/>
              </a:rPr>
              <a:t>being used for transmission.</a:t>
            </a:r>
            <a:endParaRPr sz="1450" dirty="0">
              <a:latin typeface="Arial" panose="020B0604020202020204" pitchFamily="34" charset="0"/>
            </a:endParaRPr>
          </a:p>
          <a:p>
            <a:pPr eaLnBrk="1" hangingPunct="1">
              <a:lnSpc>
                <a:spcPts val="2165"/>
              </a:lnSpc>
              <a:spcAft>
                <a:spcPts val="425"/>
              </a:spcAft>
            </a:pPr>
            <a:r>
              <a:rPr sz="1450" b="1" dirty="0">
                <a:latin typeface="Arial" panose="020B0604020202020204" pitchFamily="34" charset="0"/>
              </a:rPr>
              <a:t>Error creating thumbnail: Invalid thumbnail parameters</a:t>
            </a:r>
            <a:endParaRPr sz="1450" b="1" dirty="0">
              <a:latin typeface="Arial" panose="020B0604020202020204" pitchFamily="34" charset="0"/>
            </a:endParaRPr>
          </a:p>
          <a:p>
            <a:pPr eaLnBrk="1" hangingPunct="1">
              <a:lnSpc>
                <a:spcPts val="2140"/>
              </a:lnSpc>
              <a:spcAft>
                <a:spcPts val="425"/>
              </a:spcAft>
            </a:pPr>
            <a:r>
              <a:rPr sz="1450" dirty="0">
                <a:latin typeface="Arial" panose="020B0604020202020204" pitchFamily="34" charset="0"/>
              </a:rPr>
              <a:t>_ Connect the Receiver module to Digital I/O 2 of the Grove_-_Base_Shield on the receiving</a:t>
            </a:r>
            <a:endParaRPr sz="1450" dirty="0">
              <a:latin typeface="Arial" panose="020B0604020202020204" pitchFamily="34" charset="0"/>
            </a:endParaRPr>
          </a:p>
          <a:p>
            <a:pPr eaLnBrk="1" hangingPunct="1">
              <a:spcAft>
                <a:spcPts val="1265"/>
              </a:spcAft>
            </a:pPr>
            <a:r>
              <a:rPr sz="1450" dirty="0">
                <a:latin typeface="Arial" panose="020B0604020202020204" pitchFamily="34" charset="0"/>
              </a:rPr>
              <a:t>Microcontroller .</a:t>
            </a:r>
            <a:endParaRPr sz="1450" dirty="0">
              <a:latin typeface="Arial" panose="020B0604020202020204" pitchFamily="34" charset="0"/>
            </a:endParaRPr>
          </a:p>
          <a:p>
            <a:pPr eaLnBrk="1" hangingPunct="1">
              <a:lnSpc>
                <a:spcPts val="2140"/>
              </a:lnSpc>
            </a:pPr>
            <a:r>
              <a:rPr sz="1450" b="1" dirty="0">
                <a:latin typeface="Arial" panose="020B0604020202020204" pitchFamily="34" charset="0"/>
              </a:rPr>
              <a:t>Error creating thumbnail: Invalid thumbnail parameters</a:t>
            </a:r>
            <a:endParaRPr sz="145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1"/>
          <p:cNvPicPr>
            <a:picLocks noChangeAspect="1"/>
          </p:cNvPicPr>
          <p:nvPr/>
        </p:nvPicPr>
        <p:blipFill>
          <a:blip r:embed="rId1"/>
          <a:stretch>
            <a:fillRect/>
          </a:stretch>
        </p:blipFill>
        <p:spPr>
          <a:xfrm>
            <a:off x="1066704" y="1420928"/>
            <a:ext cx="4720273" cy="6251951"/>
          </a:xfrm>
          <a:prstGeom prst="rect">
            <a:avLst/>
          </a:prstGeom>
          <a:noFill/>
          <a:ln w="9525">
            <a:noFill/>
          </a:ln>
        </p:spPr>
      </p:pic>
      <p:sp>
        <p:nvSpPr>
          <p:cNvPr id="10243" name="Rectangle 2"/>
          <p:cNvSpPr/>
          <p:nvPr/>
        </p:nvSpPr>
        <p:spPr>
          <a:xfrm>
            <a:off x="1517282" y="953076"/>
            <a:ext cx="3820557" cy="205855"/>
          </a:xfrm>
          <a:prstGeom prst="rect">
            <a:avLst/>
          </a:prstGeom>
          <a:noFill/>
          <a:ln w="9525">
            <a:noFill/>
          </a:ln>
        </p:spPr>
        <p:txBody>
          <a:bodyPr wrap="none" lIns="0" tIns="0" rIns="0" bIns="0"/>
          <a:p>
            <a:pPr eaLnBrk="1" hangingPunct="1"/>
            <a:r>
              <a:rPr sz="1450" dirty="0">
                <a:latin typeface="Arial" panose="020B0604020202020204" pitchFamily="34" charset="0"/>
              </a:rPr>
              <a:t>Upload the code below for transmitter module :</a:t>
            </a:r>
            <a:endParaRPr sz="145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1"/>
          <p:cNvSpPr/>
          <p:nvPr/>
        </p:nvSpPr>
        <p:spPr>
          <a:xfrm>
            <a:off x="1036474" y="953076"/>
            <a:ext cx="3604625" cy="205855"/>
          </a:xfrm>
          <a:prstGeom prst="rect">
            <a:avLst/>
          </a:prstGeom>
          <a:noFill/>
          <a:ln w="9525">
            <a:noFill/>
          </a:ln>
        </p:spPr>
        <p:txBody>
          <a:bodyPr wrap="none" lIns="0" tIns="0" rIns="0" bIns="0"/>
          <a:p>
            <a:pPr eaLnBrk="1" hangingPunct="1"/>
            <a:r>
              <a:rPr sz="1450" dirty="0">
                <a:latin typeface="Arial" panose="020B0604020202020204" pitchFamily="34" charset="0"/>
              </a:rPr>
              <a:t>Upload the code below for receiver module :</a:t>
            </a:r>
            <a:endParaRPr sz="1450" dirty="0">
              <a:latin typeface="Arial" panose="020B0604020202020204" pitchFamily="34" charset="0"/>
            </a:endParaRPr>
          </a:p>
        </p:txBody>
      </p:sp>
      <p:sp>
        <p:nvSpPr>
          <p:cNvPr id="3" name="Rectangle 2"/>
          <p:cNvSpPr/>
          <p:nvPr/>
        </p:nvSpPr>
        <p:spPr>
          <a:xfrm>
            <a:off x="372745" y="1429385"/>
            <a:ext cx="5755640" cy="6710045"/>
          </a:xfrm>
          <a:prstGeom prst="rect">
            <a:avLst/>
          </a:prstGeom>
          <a:solidFill>
            <a:srgbClr val="E6E6E7"/>
          </a:solidFill>
        </p:spPr>
        <p:txBody>
          <a:bodyPr lIns="0" tIns="0" rIns="0" bIns="0">
            <a:noAutofit/>
          </a:bodyPr>
          <a:p>
            <a:pPr eaLnBrk="1" hangingPunct="1">
              <a:lnSpc>
                <a:spcPts val="1640"/>
              </a:lnSpc>
            </a:pPr>
            <a:r>
              <a:rPr sz="725" b="1" dirty="0">
                <a:solidFill>
                  <a:srgbClr val="747374"/>
                </a:solidFill>
                <a:latin typeface="Consolas" panose="020B0609020204030204" pitchFamily="49" charset="0"/>
              </a:rPr>
              <a:t>//Grove - 315(433) RF link kit Demo vl.0 //by :</a:t>
            </a:r>
            <a:r>
              <a:rPr sz="725" b="1" dirty="0">
                <a:solidFill>
                  <a:srgbClr val="747374"/>
                </a:solidFill>
                <a:latin typeface="Consolas" panose="020B0609020204030204" pitchFamily="49" charset="0"/>
                <a:hlinkClick r:id="rId1"/>
              </a:rPr>
              <a:t>http://www</a:t>
            </a:r>
            <a:r>
              <a:rPr sz="725" b="1" dirty="0">
                <a:solidFill>
                  <a:srgbClr val="747374"/>
                </a:solidFill>
                <a:latin typeface="Consolas" panose="020B0609020204030204" pitchFamily="49" charset="0"/>
              </a:rPr>
              <a:t>. seeedstudio.com/</a:t>
            </a:r>
            <a:endParaRPr sz="725" b="1" dirty="0">
              <a:solidFill>
                <a:srgbClr val="747374"/>
              </a:solidFill>
              <a:latin typeface="Consolas" panose="020B0609020204030204" pitchFamily="49" charset="0"/>
            </a:endParaRPr>
          </a:p>
          <a:p>
            <a:pPr eaLnBrk="1" hangingPunct="1">
              <a:lnSpc>
                <a:spcPts val="1640"/>
              </a:lnSpc>
            </a:pPr>
            <a:r>
              <a:rPr sz="725" b="1" dirty="0">
                <a:solidFill>
                  <a:srgbClr val="747374"/>
                </a:solidFill>
                <a:latin typeface="Consolas" panose="020B0609020204030204" pitchFamily="49" charset="0"/>
              </a:rPr>
              <a:t>//connect the receive module to D2 to use ..</a:t>
            </a:r>
            <a:endParaRPr sz="725" b="1" dirty="0">
              <a:solidFill>
                <a:srgbClr val="747374"/>
              </a:solidFill>
              <a:latin typeface="Consolas" panose="020B0609020204030204" pitchFamily="49" charset="0"/>
            </a:endParaRPr>
          </a:p>
          <a:p>
            <a:pPr eaLnBrk="1" hangingPunct="1">
              <a:lnSpc>
                <a:spcPts val="1640"/>
              </a:lnSpc>
              <a:spcAft>
                <a:spcPts val="1050"/>
              </a:spcAft>
            </a:pPr>
            <a:r>
              <a:rPr sz="725" b="1" dirty="0">
                <a:solidFill>
                  <a:srgbClr val="747374"/>
                </a:solidFill>
                <a:latin typeface="Consolas" panose="020B0609020204030204" pitchFamily="49" charset="0"/>
              </a:rPr>
              <a:t>^include &lt;VirtualWire.h&gt;</a:t>
            </a:r>
            <a:endParaRPr sz="725" b="1" dirty="0">
              <a:solidFill>
                <a:srgbClr val="747374"/>
              </a:solidFill>
              <a:latin typeface="Consolas" panose="020B0609020204030204" pitchFamily="49" charset="0"/>
            </a:endParaRPr>
          </a:p>
          <a:p>
            <a:pPr eaLnBrk="1" hangingPunct="1">
              <a:spcAft>
                <a:spcPts val="1475"/>
              </a:spcAft>
            </a:pPr>
            <a:r>
              <a:rPr sz="725" b="1" dirty="0">
                <a:solidFill>
                  <a:srgbClr val="747374"/>
                </a:solidFill>
                <a:latin typeface="Consolas" panose="020B0609020204030204" pitchFamily="49" charset="0"/>
              </a:rPr>
              <a:t>int RF_RX_PIN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2;</a:t>
            </a:r>
            <a:endParaRPr sz="725" b="1" dirty="0">
              <a:solidFill>
                <a:srgbClr val="747374"/>
              </a:solidFill>
              <a:latin typeface="Consolas" panose="020B0609020204030204" pitchFamily="49" charset="0"/>
            </a:endParaRPr>
          </a:p>
          <a:p>
            <a:pPr eaLnBrk="1" hangingPunct="1">
              <a:spcAft>
                <a:spcPts val="425"/>
              </a:spcAft>
            </a:pPr>
            <a:r>
              <a:rPr sz="725" b="1" dirty="0">
                <a:solidFill>
                  <a:srgbClr val="747374"/>
                </a:solidFill>
                <a:latin typeface="Consolas" panose="020B0609020204030204" pitchFamily="49" charset="0"/>
              </a:rPr>
              <a:t>void setup ()</a:t>
            </a:r>
            <a:endParaRPr sz="725" b="1" dirty="0">
              <a:solidFill>
                <a:srgbClr val="747374"/>
              </a:solidFill>
              <a:latin typeface="Consolas" panose="020B0609020204030204" pitchFamily="49" charset="0"/>
            </a:endParaRPr>
          </a:p>
          <a:p>
            <a:pPr eaLnBrk="1" hangingPunct="1">
              <a:lnSpc>
                <a:spcPts val="1615"/>
              </a:lnSpc>
            </a:pPr>
            <a:r>
              <a:rPr sz="1450" dirty="0">
                <a:solidFill>
                  <a:srgbClr val="9C9C9D"/>
                </a:solidFill>
                <a:latin typeface="Arial" panose="020B0604020202020204" pitchFamily="34" charset="0"/>
              </a:rPr>
              <a:t>{</a:t>
            </a:r>
            <a:endParaRPr sz="1450" dirty="0">
              <a:solidFill>
                <a:srgbClr val="9C9C9D"/>
              </a:solidFill>
              <a:latin typeface="Arial" panose="020B0604020202020204" pitchFamily="34" charset="0"/>
            </a:endParaRPr>
          </a:p>
          <a:p>
            <a:pPr eaLnBrk="1" hangingPunct="1">
              <a:lnSpc>
                <a:spcPts val="1615"/>
              </a:lnSpc>
            </a:pPr>
            <a:r>
              <a:rPr sz="725" b="1" dirty="0">
                <a:solidFill>
                  <a:srgbClr val="747374"/>
                </a:solidFill>
                <a:latin typeface="Consolas" panose="020B0609020204030204" pitchFamily="49" charset="0"/>
              </a:rPr>
              <a:t>Serial, begin(9600);</a:t>
            </a:r>
            <a:endParaRPr sz="725" b="1" dirty="0">
              <a:solidFill>
                <a:srgbClr val="747374"/>
              </a:solidFill>
              <a:latin typeface="Consolas" panose="020B0609020204030204" pitchFamily="49" charset="0"/>
            </a:endParaRPr>
          </a:p>
          <a:p>
            <a:pPr eaLnBrk="1" hangingPunct="1">
              <a:lnSpc>
                <a:spcPts val="1615"/>
              </a:lnSpc>
            </a:pPr>
            <a:r>
              <a:rPr sz="725" b="1" dirty="0">
                <a:solidFill>
                  <a:srgbClr val="747374"/>
                </a:solidFill>
                <a:latin typeface="Consolas" panose="020B0609020204030204" pitchFamily="49" charset="0"/>
              </a:rPr>
              <a:t>Serial, println('setup');</a:t>
            </a:r>
            <a:endParaRPr sz="725" b="1" dirty="0">
              <a:solidFill>
                <a:srgbClr val="747374"/>
              </a:solidFill>
              <a:latin typeface="Consolas" panose="020B0609020204030204" pitchFamily="49" charset="0"/>
            </a:endParaRPr>
          </a:p>
          <a:p>
            <a:pPr eaLnBrk="1" hangingPunct="1">
              <a:lnSpc>
                <a:spcPts val="1615"/>
              </a:lnSpc>
            </a:pPr>
            <a:r>
              <a:rPr sz="725" b="1" dirty="0">
                <a:solidFill>
                  <a:srgbClr val="747374"/>
                </a:solidFill>
                <a:latin typeface="Consolas" panose="020B0609020204030204" pitchFamily="49" charset="0"/>
              </a:rPr>
              <a:t>vw_set_rx_pin(RF_RX_PIN);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Setup receive pin. vw_setup(2000);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Transmission speed in bits per second. vw_rx_start():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Start the PLL receiver.</a:t>
            </a:r>
            <a:endParaRPr sz="725" b="1" dirty="0">
              <a:solidFill>
                <a:srgbClr val="747374"/>
              </a:solidFill>
              <a:latin typeface="Consolas" panose="020B0609020204030204" pitchFamily="49" charset="0"/>
            </a:endParaRPr>
          </a:p>
          <a:p>
            <a:pPr eaLnBrk="1" hangingPunct="1">
              <a:spcAft>
                <a:spcPts val="1475"/>
              </a:spcAft>
            </a:pPr>
            <a:r>
              <a:rPr sz="1450" dirty="0">
                <a:solidFill>
                  <a:srgbClr val="9C9C9D"/>
                </a:solidFill>
                <a:latin typeface="Arial" panose="020B0604020202020204" pitchFamily="34" charset="0"/>
              </a:rPr>
              <a:t>}</a:t>
            </a:r>
            <a:endParaRPr sz="1450" dirty="0">
              <a:solidFill>
                <a:srgbClr val="9C9C9D"/>
              </a:solidFill>
              <a:latin typeface="Arial" panose="020B0604020202020204" pitchFamily="34" charset="0"/>
            </a:endParaRPr>
          </a:p>
          <a:p>
            <a:pPr eaLnBrk="1" hangingPunct="1">
              <a:spcAft>
                <a:spcPts val="425"/>
              </a:spcAft>
            </a:pPr>
            <a:r>
              <a:rPr sz="725" b="1" dirty="0">
                <a:solidFill>
                  <a:srgbClr val="747374"/>
                </a:solidFill>
                <a:latin typeface="Consolas" panose="020B0609020204030204" pitchFamily="49" charset="0"/>
              </a:rPr>
              <a:t>void loopO</a:t>
            </a:r>
            <a:endParaRPr sz="725" b="1" dirty="0">
              <a:solidFill>
                <a:srgbClr val="747374"/>
              </a:solidFill>
              <a:latin typeface="Consolas" panose="020B0609020204030204" pitchFamily="49" charset="0"/>
            </a:endParaRPr>
          </a:p>
          <a:p>
            <a:pPr eaLnBrk="1" hangingPunct="1">
              <a:spcAft>
                <a:spcPts val="425"/>
              </a:spcAft>
            </a:pPr>
            <a:r>
              <a:rPr sz="1450" dirty="0">
                <a:solidFill>
                  <a:srgbClr val="9C9C9D"/>
                </a:solidFill>
                <a:latin typeface="Arial" panose="020B0604020202020204" pitchFamily="34" charset="0"/>
              </a:rPr>
              <a:t>{</a:t>
            </a:r>
            <a:endParaRPr sz="1450" dirty="0">
              <a:solidFill>
                <a:srgbClr val="9C9C9D"/>
              </a:solidFill>
              <a:latin typeface="Arial" panose="020B0604020202020204" pitchFamily="34" charset="0"/>
            </a:endParaRPr>
          </a:p>
          <a:p>
            <a:pPr eaLnBrk="1" hangingPunct="1">
              <a:lnSpc>
                <a:spcPts val="1640"/>
              </a:lnSpc>
            </a:pPr>
            <a:r>
              <a:rPr sz="725" b="1" dirty="0">
                <a:solidFill>
                  <a:srgbClr val="747374"/>
                </a:solidFill>
                <a:latin typeface="Consolas" panose="020B0609020204030204" pitchFamily="49" charset="0"/>
              </a:rPr>
              <a:t>uint8_t buf[Vf_MAX_MESSAGE_L£N]:</a:t>
            </a:r>
            <a:endParaRPr sz="725" b="1" dirty="0">
              <a:solidFill>
                <a:srgbClr val="747374"/>
              </a:solidFill>
              <a:latin typeface="Consolas" panose="020B0609020204030204" pitchFamily="49" charset="0"/>
            </a:endParaRPr>
          </a:p>
          <a:p>
            <a:pPr eaLnBrk="1" hangingPunct="1">
              <a:lnSpc>
                <a:spcPts val="1640"/>
              </a:lnSpc>
            </a:pPr>
            <a:r>
              <a:rPr sz="725" b="1" dirty="0">
                <a:solidFill>
                  <a:srgbClr val="747374"/>
                </a:solidFill>
                <a:latin typeface="Consolas" panose="020B0609020204030204" pitchFamily="49" charset="0"/>
              </a:rPr>
              <a:t>uint8_t buflen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VW_MAX_MESSAGE_LEN:</a:t>
            </a:r>
            <a:endParaRPr sz="725" b="1" dirty="0">
              <a:solidFill>
                <a:srgbClr val="747374"/>
              </a:solidFill>
              <a:latin typeface="Consolas" panose="020B0609020204030204" pitchFamily="49" charset="0"/>
            </a:endParaRPr>
          </a:p>
          <a:p>
            <a:pPr eaLnBrk="1" hangingPunct="1">
              <a:lnSpc>
                <a:spcPts val="1640"/>
              </a:lnSpc>
              <a:spcAft>
                <a:spcPts val="1050"/>
              </a:spcAft>
            </a:pPr>
            <a:r>
              <a:rPr sz="725" b="1" dirty="0">
                <a:solidFill>
                  <a:srgbClr val="747374"/>
                </a:solidFill>
                <a:latin typeface="Consolas" panose="020B0609020204030204" pitchFamily="49" charset="0"/>
              </a:rPr>
              <a:t>if(vw_get_message(buf, ftbuflen))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non-blocking I/O</a:t>
            </a:r>
            <a:endParaRPr sz="725" b="1" dirty="0">
              <a:solidFill>
                <a:srgbClr val="747374"/>
              </a:solidFill>
              <a:latin typeface="Consolas" panose="020B0609020204030204" pitchFamily="49" charset="0"/>
            </a:endParaRPr>
          </a:p>
          <a:p>
            <a:pPr eaLnBrk="1" hangingPunct="1">
              <a:lnSpc>
                <a:spcPts val="1640"/>
              </a:lnSpc>
            </a:pPr>
            <a:r>
              <a:rPr sz="725" b="1" dirty="0">
                <a:solidFill>
                  <a:srgbClr val="747374"/>
                </a:solidFill>
                <a:latin typeface="Consolas" panose="020B0609020204030204" pitchFamily="49" charset="0"/>
              </a:rPr>
              <a:t>int i;</a:t>
            </a:r>
            <a:endParaRPr sz="725" b="1" dirty="0">
              <a:solidFill>
                <a:srgbClr val="747374"/>
              </a:solidFill>
              <a:latin typeface="Consolas" panose="020B0609020204030204" pitchFamily="49" charset="0"/>
            </a:endParaRPr>
          </a:p>
          <a:p>
            <a:pPr eaLnBrk="1" hangingPunct="1">
              <a:lnSpc>
                <a:spcPts val="1640"/>
              </a:lnSpc>
            </a:pP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Message with a good checksum received, dump HEX Serial.print('Got: '); for(i </a:t>
            </a:r>
            <a:r>
              <a:rPr sz="725" b="1" dirty="0">
                <a:solidFill>
                  <a:srgbClr val="9C9C9D"/>
                </a:solidFill>
                <a:latin typeface="Consolas" panose="020B0609020204030204" pitchFamily="49" charset="0"/>
              </a:rPr>
              <a:t>= </a:t>
            </a:r>
            <a:r>
              <a:rPr sz="725" b="1" dirty="0">
                <a:solidFill>
                  <a:srgbClr val="747374"/>
                </a:solidFill>
                <a:latin typeface="Consolas" panose="020B0609020204030204" pitchFamily="49" charset="0"/>
              </a:rPr>
              <a:t>0: i </a:t>
            </a:r>
            <a:r>
              <a:rPr sz="725" b="1" dirty="0">
                <a:solidFill>
                  <a:srgbClr val="9C9C9D"/>
                </a:solidFill>
                <a:latin typeface="Consolas" panose="020B0609020204030204" pitchFamily="49" charset="0"/>
              </a:rPr>
              <a:t>&lt; </a:t>
            </a:r>
            <a:r>
              <a:rPr sz="725" b="1" dirty="0">
                <a:solidFill>
                  <a:srgbClr val="747374"/>
                </a:solidFill>
                <a:latin typeface="Consolas" panose="020B0609020204030204" pitchFamily="49" charset="0"/>
              </a:rPr>
              <a:t>buflen; ++i)</a:t>
            </a:r>
            <a:endParaRPr sz="725" b="1" dirty="0">
              <a:solidFill>
                <a:srgbClr val="747374"/>
              </a:solidFill>
              <a:latin typeface="Consolas" panose="020B0609020204030204" pitchFamily="49" charset="0"/>
            </a:endParaRPr>
          </a:p>
          <a:p>
            <a:pPr eaLnBrk="1" hangingPunct="1">
              <a:lnSpc>
                <a:spcPts val="1640"/>
              </a:lnSpc>
            </a:pPr>
            <a:r>
              <a:rPr sz="1450" i="1" dirty="0">
                <a:solidFill>
                  <a:srgbClr val="9C9C9D"/>
                </a:solidFill>
                <a:latin typeface="Arial" panose="020B0604020202020204" pitchFamily="34" charset="0"/>
              </a:rPr>
              <a:t>{</a:t>
            </a:r>
            <a:endParaRPr sz="1450" i="1" dirty="0">
              <a:solidFill>
                <a:srgbClr val="9C9C9D"/>
              </a:solidFill>
              <a:latin typeface="Arial" panose="020B0604020202020204" pitchFamily="34" charset="0"/>
            </a:endParaRPr>
          </a:p>
          <a:p>
            <a:pPr eaLnBrk="1" hangingPunct="1">
              <a:lnSpc>
                <a:spcPts val="1640"/>
              </a:lnSpc>
            </a:pPr>
            <a:r>
              <a:rPr sz="725" b="1" dirty="0">
                <a:solidFill>
                  <a:srgbClr val="747374"/>
                </a:solidFill>
                <a:latin typeface="Consolas" panose="020B0609020204030204" pitchFamily="49" charset="0"/>
              </a:rPr>
              <a:t>Serial, print (buf [i], HEX):</a:t>
            </a:r>
            <a:endParaRPr sz="725" b="1" dirty="0">
              <a:solidFill>
                <a:srgbClr val="747374"/>
              </a:solidFill>
              <a:latin typeface="Consolas" panose="020B0609020204030204" pitchFamily="49" charset="0"/>
            </a:endParaRPr>
          </a:p>
          <a:p>
            <a:pPr eaLnBrk="1" hangingPunct="1">
              <a:lnSpc>
                <a:spcPts val="1640"/>
              </a:lnSpc>
            </a:pPr>
            <a:r>
              <a:rPr sz="725" b="1" dirty="0">
                <a:solidFill>
                  <a:srgbClr val="747374"/>
                </a:solidFill>
                <a:latin typeface="Consolas" panose="020B0609020204030204" pitchFamily="49" charset="0"/>
              </a:rPr>
              <a:t>Serial, print (' '):</a:t>
            </a:r>
            <a:endParaRPr sz="725" b="1" dirty="0">
              <a:solidFill>
                <a:srgbClr val="747374"/>
              </a:solidFill>
              <a:latin typeface="Consolas" panose="020B0609020204030204" pitchFamily="49" charset="0"/>
            </a:endParaRPr>
          </a:p>
          <a:p>
            <a:pPr eaLnBrk="1" hangingPunct="1">
              <a:lnSpc>
                <a:spcPts val="1640"/>
              </a:lnSpc>
            </a:pPr>
            <a:r>
              <a:rPr sz="725" b="1" dirty="0">
                <a:solidFill>
                  <a:srgbClr val="747374"/>
                </a:solidFill>
                <a:latin typeface="Consolas" panose="020B0609020204030204" pitchFamily="49" charset="0"/>
              </a:rPr>
              <a:t>//Serial, print(buf[i]);</a:t>
            </a:r>
            <a:endParaRPr sz="725" b="1" dirty="0">
              <a:solidFill>
                <a:srgbClr val="747374"/>
              </a:solidFill>
              <a:latin typeface="Consolas" panose="020B0609020204030204" pitchFamily="49" charset="0"/>
            </a:endParaRPr>
          </a:p>
          <a:p>
            <a:pPr eaLnBrk="1" hangingPunct="1">
              <a:spcAft>
                <a:spcPts val="425"/>
              </a:spcAft>
            </a:pPr>
            <a:r>
              <a:rPr sz="1450" dirty="0">
                <a:solidFill>
                  <a:srgbClr val="9C9C9D"/>
                </a:solidFill>
                <a:latin typeface="Arial" panose="020B0604020202020204" pitchFamily="34" charset="0"/>
              </a:rPr>
              <a:t>}</a:t>
            </a:r>
            <a:endParaRPr sz="1450" dirty="0">
              <a:solidFill>
                <a:srgbClr val="9C9C9D"/>
              </a:solidFill>
              <a:latin typeface="Arial" panose="020B0604020202020204" pitchFamily="34" charset="0"/>
            </a:endParaRPr>
          </a:p>
          <a:p>
            <a:pPr eaLnBrk="1" hangingPunct="1">
              <a:spcAft>
                <a:spcPts val="425"/>
              </a:spcAft>
            </a:pPr>
            <a:r>
              <a:rPr sz="725" b="1" dirty="0">
                <a:solidFill>
                  <a:srgbClr val="747374"/>
                </a:solidFill>
                <a:latin typeface="Consolas" panose="020B0609020204030204" pitchFamily="49" charset="0"/>
              </a:rPr>
              <a:t>Serial. println("):</a:t>
            </a:r>
            <a:endParaRPr sz="725" b="1" dirty="0">
              <a:solidFill>
                <a:srgbClr val="747374"/>
              </a:solidFill>
              <a:latin typeface="Consolas" panose="020B0609020204030204" pitchFamily="49" charset="0"/>
            </a:endParaRPr>
          </a:p>
          <a:p>
            <a:pPr eaLnBrk="1" hangingPunct="1"/>
            <a:r>
              <a:rPr sz="1450" dirty="0">
                <a:solidFill>
                  <a:srgbClr val="9C9C9D"/>
                </a:solidFill>
                <a:latin typeface="Arial" panose="020B0604020202020204" pitchFamily="34" charset="0"/>
              </a:rPr>
              <a:t>}</a:t>
            </a:r>
            <a:endParaRPr sz="1450" dirty="0">
              <a:solidFill>
                <a:srgbClr val="9C9C9D"/>
              </a:solidFill>
              <a:latin typeface="Arial" panose="020B0604020202020204" pitchFamily="34" charset="0"/>
            </a:endParaRPr>
          </a:p>
        </p:txBody>
      </p:sp>
      <p:sp>
        <p:nvSpPr>
          <p:cNvPr id="11268" name="Rectangle 3"/>
          <p:cNvSpPr/>
          <p:nvPr/>
        </p:nvSpPr>
        <p:spPr>
          <a:xfrm>
            <a:off x="1030715" y="8559641"/>
            <a:ext cx="4292728" cy="185701"/>
          </a:xfrm>
          <a:prstGeom prst="rect">
            <a:avLst/>
          </a:prstGeom>
          <a:noFill/>
          <a:ln w="9525">
            <a:noFill/>
          </a:ln>
        </p:spPr>
        <p:txBody>
          <a:bodyPr wrap="none" lIns="0" tIns="0" rIns="0" bIns="0"/>
          <a:p>
            <a:pPr eaLnBrk="1" hangingPunct="1"/>
            <a:r>
              <a:rPr sz="1270" dirty="0">
                <a:latin typeface="Arial" panose="020B0604020202020204" pitchFamily="34" charset="0"/>
              </a:rPr>
              <a:t>Open the serial monitor of receiver module to see the result.</a:t>
            </a:r>
            <a:endParaRPr sz="1270"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6" name="Picture 1"/>
          <p:cNvPicPr>
            <a:picLocks noChangeAspect="1"/>
          </p:cNvPicPr>
          <p:nvPr/>
        </p:nvPicPr>
        <p:blipFill>
          <a:blip r:embed="rId1"/>
          <a:stretch>
            <a:fillRect/>
          </a:stretch>
        </p:blipFill>
        <p:spPr>
          <a:xfrm>
            <a:off x="806824" y="3102629"/>
            <a:ext cx="5235949" cy="4466944"/>
          </a:xfrm>
          <a:prstGeom prst="rect">
            <a:avLst/>
          </a:prstGeom>
          <a:noFill/>
          <a:ln w="9525">
            <a:noFill/>
          </a:ln>
        </p:spPr>
      </p:pic>
      <p:sp>
        <p:nvSpPr>
          <p:cNvPr id="1027" name="Rectangle 2"/>
          <p:cNvSpPr/>
          <p:nvPr/>
        </p:nvSpPr>
        <p:spPr>
          <a:xfrm>
            <a:off x="798419" y="1346107"/>
            <a:ext cx="5196728" cy="490257"/>
          </a:xfrm>
          <a:prstGeom prst="rect">
            <a:avLst/>
          </a:prstGeom>
          <a:noFill/>
          <a:ln w="9525">
            <a:noFill/>
          </a:ln>
        </p:spPr>
        <p:txBody>
          <a:bodyPr lIns="0" tIns="0" rIns="0" bIns="0"/>
          <a:p>
            <a:pPr algn="just" eaLnBrk="1" hangingPunct="1">
              <a:lnSpc>
                <a:spcPts val="2400"/>
              </a:lnSpc>
              <a:spcAft>
                <a:spcPts val="8190"/>
              </a:spcAft>
            </a:pPr>
            <a:r>
              <a:rPr sz="2400" b="1" dirty="0">
                <a:ln/>
                <a:solidFill>
                  <a:schemeClr val="tx1"/>
                </a:solidFill>
                <a:effectLst>
                  <a:outerShdw blurRad="38100" dist="19050" dir="2700000" algn="tl" rotWithShape="0">
                    <a:schemeClr val="dk1">
                      <a:alpha val="40000"/>
                    </a:schemeClr>
                  </a:outerShdw>
                </a:effectLst>
                <a:latin typeface="Arial" panose="020B0604020202020204" pitchFamily="34" charset="0"/>
              </a:rPr>
              <a:t>In our graduation project, we have used many tools to complete it correctly, and are like the following :</a:t>
            </a:r>
            <a:endParaRPr sz="2400" b="1" dirty="0">
              <a:ln/>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Picture 1"/>
          <p:cNvPicPr>
            <a:picLocks noChangeAspect="1"/>
          </p:cNvPicPr>
          <p:nvPr/>
        </p:nvPicPr>
        <p:blipFill>
          <a:blip r:embed="rId1"/>
          <a:stretch>
            <a:fillRect/>
          </a:stretch>
        </p:blipFill>
        <p:spPr>
          <a:xfrm>
            <a:off x="806824" y="4423522"/>
            <a:ext cx="4203607" cy="3035394"/>
          </a:xfrm>
          <a:prstGeom prst="rect">
            <a:avLst/>
          </a:prstGeom>
          <a:noFill/>
          <a:ln w="9525">
            <a:noFill/>
          </a:ln>
        </p:spPr>
      </p:pic>
      <p:sp>
        <p:nvSpPr>
          <p:cNvPr id="2051" name="Rectangle 2"/>
          <p:cNvSpPr/>
          <p:nvPr/>
        </p:nvSpPr>
        <p:spPr>
          <a:xfrm>
            <a:off x="1005728" y="1725706"/>
            <a:ext cx="2574551" cy="183497"/>
          </a:xfrm>
          <a:prstGeom prst="rect">
            <a:avLst/>
          </a:prstGeom>
          <a:noFill/>
          <a:ln w="9525">
            <a:noFill/>
          </a:ln>
        </p:spPr>
        <p:txBody>
          <a:bodyPr wrap="none" lIns="0" tIns="0" rIns="0" bIns="0"/>
          <a:p>
            <a:pPr eaLnBrk="1" hangingPunct="1"/>
            <a:r>
              <a:rPr sz="1410" b="1" dirty="0">
                <a:latin typeface="Arial" panose="020B0604020202020204" pitchFamily="34" charset="0"/>
              </a:rPr>
              <a:t>1- 2 transformers 1.5 MVA :</a:t>
            </a:r>
            <a:endParaRPr sz="1410" b="1" dirty="0">
              <a:latin typeface="Arial" panose="020B0604020202020204" pitchFamily="34" charset="0"/>
            </a:endParaRPr>
          </a:p>
        </p:txBody>
      </p:sp>
      <p:sp>
        <p:nvSpPr>
          <p:cNvPr id="2052" name="Rectangle 3"/>
          <p:cNvSpPr/>
          <p:nvPr/>
        </p:nvSpPr>
        <p:spPr>
          <a:xfrm>
            <a:off x="790015" y="2096901"/>
            <a:ext cx="5240151" cy="1847569"/>
          </a:xfrm>
          <a:prstGeom prst="rect">
            <a:avLst/>
          </a:prstGeom>
          <a:noFill/>
          <a:ln w="9525">
            <a:noFill/>
          </a:ln>
        </p:spPr>
        <p:txBody>
          <a:bodyPr lIns="0" tIns="0" rIns="0" bIns="0"/>
          <a:p>
            <a:pPr eaLnBrk="1" hangingPunct="1">
              <a:lnSpc>
                <a:spcPts val="2115"/>
              </a:lnSpc>
              <a:spcAft>
                <a:spcPts val="625"/>
              </a:spcAft>
            </a:pPr>
            <a:r>
              <a:rPr sz="1410" b="1" dirty="0">
                <a:latin typeface="Arial" panose="020B0604020202020204" pitchFamily="34" charset="0"/>
              </a:rPr>
              <a:t>We used two transformers that convert the voltage from 380 to 220 volts by a delta connection to a star connection , We used the transformers in this MVA to cope with the loads and transmission lines manufactured for this project.</a:t>
            </a:r>
            <a:endParaRPr sz="1410" b="1" dirty="0">
              <a:latin typeface="Arial" panose="020B0604020202020204" pitchFamily="34" charset="0"/>
            </a:endParaRPr>
          </a:p>
          <a:p>
            <a:pPr eaLnBrk="1" hangingPunct="1">
              <a:spcAft>
                <a:spcPts val="1265"/>
              </a:spcAft>
            </a:pPr>
            <a:r>
              <a:rPr sz="1410" b="1" dirty="0">
                <a:latin typeface="Arial" panose="020B0604020202020204" pitchFamily="34" charset="0"/>
              </a:rPr>
              <a:t>The project was developed in the following manner:</a:t>
            </a:r>
            <a:endParaRPr sz="1410" b="1" dirty="0">
              <a:latin typeface="Arial" panose="020B0604020202020204" pitchFamily="34" charset="0"/>
            </a:endParaRPr>
          </a:p>
          <a:p>
            <a:pPr eaLnBrk="1" hangingPunct="1">
              <a:lnSpc>
                <a:spcPts val="2115"/>
              </a:lnSpc>
              <a:spcAft>
                <a:spcPts val="3150"/>
              </a:spcAft>
            </a:pPr>
            <a:r>
              <a:rPr sz="1410" b="1" dirty="0">
                <a:latin typeface="Arial" panose="020B0604020202020204" pitchFamily="34" charset="0"/>
              </a:rPr>
              <a:t>The transformer is placed immediately after the source and the other is placed after the transmission line .</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Picture 1"/>
          <p:cNvPicPr>
            <a:picLocks noChangeAspect="1"/>
          </p:cNvPicPr>
          <p:nvPr/>
        </p:nvPicPr>
        <p:blipFill>
          <a:blip r:embed="rId1"/>
          <a:stretch>
            <a:fillRect/>
          </a:stretch>
        </p:blipFill>
        <p:spPr>
          <a:xfrm>
            <a:off x="1637460" y="5213537"/>
            <a:ext cx="3574676" cy="3340754"/>
          </a:xfrm>
          <a:prstGeom prst="rect">
            <a:avLst/>
          </a:prstGeom>
          <a:noFill/>
          <a:ln w="9525">
            <a:noFill/>
          </a:ln>
        </p:spPr>
      </p:pic>
      <p:sp>
        <p:nvSpPr>
          <p:cNvPr id="3075" name="Rectangle 2"/>
          <p:cNvSpPr/>
          <p:nvPr/>
        </p:nvSpPr>
        <p:spPr>
          <a:xfrm>
            <a:off x="1000125" y="1693489"/>
            <a:ext cx="2089897" cy="163886"/>
          </a:xfrm>
          <a:prstGeom prst="rect">
            <a:avLst/>
          </a:prstGeom>
          <a:noFill/>
          <a:ln w="9525">
            <a:noFill/>
          </a:ln>
        </p:spPr>
        <p:txBody>
          <a:bodyPr wrap="none" lIns="0" tIns="0" rIns="0" bIns="0"/>
          <a:p>
            <a:pPr eaLnBrk="1" hangingPunct="1"/>
            <a:r>
              <a:rPr sz="1410" b="1" dirty="0">
                <a:latin typeface="Arial" panose="020B0604020202020204" pitchFamily="34" charset="0"/>
              </a:rPr>
              <a:t>2- 2 Transmission lines :</a:t>
            </a:r>
            <a:endParaRPr sz="1410" b="1" dirty="0">
              <a:latin typeface="Arial" panose="020B0604020202020204" pitchFamily="34" charset="0"/>
            </a:endParaRPr>
          </a:p>
        </p:txBody>
      </p:sp>
      <p:sp>
        <p:nvSpPr>
          <p:cNvPr id="3076" name="Rectangle 3"/>
          <p:cNvSpPr/>
          <p:nvPr/>
        </p:nvSpPr>
        <p:spPr>
          <a:xfrm>
            <a:off x="997324" y="2164136"/>
            <a:ext cx="4983816" cy="2573150"/>
          </a:xfrm>
          <a:prstGeom prst="rect">
            <a:avLst/>
          </a:prstGeom>
          <a:noFill/>
          <a:ln w="9525">
            <a:noFill/>
          </a:ln>
        </p:spPr>
        <p:txBody>
          <a:bodyPr lIns="0" tIns="0" rIns="0" bIns="0"/>
          <a:p>
            <a:pPr marL="247650" indent="-228600" eaLnBrk="1" hangingPunct="1">
              <a:lnSpc>
                <a:spcPts val="2115"/>
              </a:lnSpc>
              <a:spcAft>
                <a:spcPts val="1265"/>
              </a:spcAft>
            </a:pPr>
            <a:r>
              <a:rPr sz="1410" b="1" dirty="0">
                <a:latin typeface="Arial" panose="020B0604020202020204" pitchFamily="34" charset="0"/>
              </a:rPr>
              <a:t>-    For the first transmission line the length of the wire is 115 meters and the number of rolls is 332 Ips, while it consists of four layers, the DC resistance is equal to 1.7 ohm , and the impedance equals 2.5 ohm , And thus L equals 0.0079577 Henry.</a:t>
            </a:r>
            <a:endParaRPr sz="1410" b="1" dirty="0">
              <a:latin typeface="Arial" panose="020B0604020202020204" pitchFamily="34" charset="0"/>
            </a:endParaRPr>
          </a:p>
          <a:p>
            <a:pPr marL="247650" indent="-228600" eaLnBrk="1" hangingPunct="1">
              <a:lnSpc>
                <a:spcPts val="2115"/>
              </a:lnSpc>
              <a:spcAft>
                <a:spcPts val="3150"/>
              </a:spcAft>
            </a:pPr>
            <a:r>
              <a:rPr sz="1410" b="1" dirty="0">
                <a:latin typeface="Arial" panose="020B0604020202020204" pitchFamily="34" charset="0"/>
              </a:rPr>
              <a:t>-    For the second transmission line the length of the wire is 90 meters and the number of rolls of the transformer is 285 rolls, while it consists of three layers, DC resistance equals 2.3 ohm, and impedence equals 3.749 ohm , And thus L equals 0.01193 Henry.</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Picture 1"/>
          <p:cNvPicPr>
            <a:picLocks noChangeAspect="1"/>
          </p:cNvPicPr>
          <p:nvPr/>
        </p:nvPicPr>
        <p:blipFill>
          <a:blip r:embed="rId1"/>
          <a:stretch>
            <a:fillRect/>
          </a:stretch>
        </p:blipFill>
        <p:spPr>
          <a:xfrm>
            <a:off x="1259261" y="2854699"/>
            <a:ext cx="4735886" cy="1557618"/>
          </a:xfrm>
          <a:prstGeom prst="rect">
            <a:avLst/>
          </a:prstGeom>
          <a:noFill/>
          <a:ln w="9525">
            <a:noFill/>
          </a:ln>
        </p:spPr>
      </p:pic>
      <p:sp>
        <p:nvSpPr>
          <p:cNvPr id="3" name="Rectangle 2"/>
          <p:cNvSpPr/>
          <p:nvPr/>
        </p:nvSpPr>
        <p:spPr>
          <a:xfrm>
            <a:off x="1000125" y="1693489"/>
            <a:ext cx="4761100" cy="909078"/>
          </a:xfrm>
          <a:prstGeom prst="rect">
            <a:avLst/>
          </a:prstGeom>
        </p:spPr>
        <p:txBody>
          <a:bodyPr lIns="0" tIns="0" rIns="0" bIns="0">
            <a:noAutofit/>
          </a:bodyPr>
          <a:lstStyle/>
          <a:p>
            <a:pPr marL="0" marR="0" lvl="0" indent="0" algn="just" defTabSz="914400" rtl="0" eaLnBrk="1" fontAlgn="auto" latinLnBrk="0" hangingPunct="1">
              <a:lnSpc>
                <a:spcPts val="2110"/>
              </a:lnSpc>
              <a:spcBef>
                <a:spcPts val="0"/>
              </a:spcBef>
              <a:spcAft>
                <a:spcPts val="0"/>
              </a:spcAft>
              <a:buClrTx/>
              <a:buSzTx/>
              <a:buFontTx/>
              <a:buNone/>
              <a:defRPr/>
            </a:pPr>
            <a:r>
              <a:rPr kumimoji="0" lang="en-US" sz="1410" b="1" i="0" u="none" strike="noStrike" kern="1200" cap="none" spc="0" normalizeH="0" baseline="0" noProof="0">
                <a:ln>
                  <a:noFill/>
                </a:ln>
                <a:solidFill>
                  <a:schemeClr val="tx1"/>
                </a:solidFill>
                <a:effectLst/>
                <a:uLnTx/>
                <a:uFillTx/>
                <a:latin typeface="Arial" panose="020B0604020202020204"/>
                <a:ea typeface="+mn-ea"/>
                <a:cs typeface="+mn-cs"/>
              </a:rPr>
              <a:t>3- 1 three phase induction motor :</a:t>
            </a:r>
            <a:endParaRPr kumimoji="0" lang="en-US" sz="1410" b="1" i="0" u="none" strike="noStrike" kern="1200" cap="none" spc="0" normalizeH="0" baseline="0" noProof="0">
              <a:ln>
                <a:noFill/>
              </a:ln>
              <a:solidFill>
                <a:schemeClr val="tx1"/>
              </a:solidFill>
              <a:effectLst/>
              <a:uLnTx/>
              <a:uFillTx/>
              <a:latin typeface="Arial" panose="020B0604020202020204"/>
              <a:ea typeface="+mn-ea"/>
              <a:cs typeface="+mn-cs"/>
            </a:endParaRPr>
          </a:p>
          <a:p>
            <a:pPr marL="257810" marR="0" lvl="0" indent="0" algn="l" defTabSz="914400" rtl="0" eaLnBrk="1" fontAlgn="auto" latinLnBrk="0" hangingPunct="1">
              <a:lnSpc>
                <a:spcPts val="2110"/>
              </a:lnSpc>
              <a:spcBef>
                <a:spcPts val="0"/>
              </a:spcBef>
              <a:spcAft>
                <a:spcPts val="0"/>
              </a:spcAft>
              <a:buClrTx/>
              <a:buSzTx/>
              <a:buFontTx/>
              <a:buNone/>
              <a:defRPr/>
            </a:pPr>
            <a:r>
              <a:rPr kumimoji="0" lang="en-US" sz="1410" b="1" i="0" u="none" strike="noStrike" kern="1200" cap="none" spc="0" normalizeH="0" baseline="0" noProof="0">
                <a:ln>
                  <a:noFill/>
                </a:ln>
                <a:solidFill>
                  <a:schemeClr val="tx1"/>
                </a:solidFill>
                <a:effectLst/>
                <a:uLnTx/>
                <a:uFillTx/>
                <a:latin typeface="Arial" panose="020B0604020202020204"/>
                <a:ea typeface="+mn-ea"/>
                <a:cs typeface="+mn-cs"/>
              </a:rPr>
              <a:t>The name of the motor is :</a:t>
            </a:r>
            <a:endParaRPr kumimoji="0" lang="en-US" sz="1410" b="1" i="0" u="none" strike="noStrike" kern="1200" cap="none" spc="0" normalizeH="0" baseline="0" noProof="0">
              <a:ln>
                <a:noFill/>
              </a:ln>
              <a:solidFill>
                <a:schemeClr val="tx1"/>
              </a:solidFill>
              <a:effectLst/>
              <a:uLnTx/>
              <a:uFillTx/>
              <a:latin typeface="Arial" panose="020B0604020202020204"/>
              <a:ea typeface="+mn-ea"/>
              <a:cs typeface="+mn-cs"/>
            </a:endParaRPr>
          </a:p>
          <a:p>
            <a:pPr marL="257810" marR="0" lvl="0" indent="0" algn="l" defTabSz="914400" rtl="0" eaLnBrk="1" fontAlgn="auto" latinLnBrk="0" hangingPunct="1">
              <a:lnSpc>
                <a:spcPts val="2110"/>
              </a:lnSpc>
              <a:spcBef>
                <a:spcPts val="0"/>
              </a:spcBef>
              <a:spcAft>
                <a:spcPts val="1680"/>
              </a:spcAft>
              <a:buClrTx/>
              <a:buSzTx/>
              <a:buFontTx/>
              <a:buNone/>
              <a:defRPr/>
            </a:pPr>
            <a:r>
              <a:rPr kumimoji="0" lang="en-US" sz="1410" b="1" i="0" u="none" strike="noStrike" kern="1200" cap="none" spc="0" normalizeH="0" baseline="0" noProof="0">
                <a:ln>
                  <a:noFill/>
                </a:ln>
                <a:solidFill>
                  <a:schemeClr val="tx1"/>
                </a:solidFill>
                <a:effectLst/>
                <a:uLnTx/>
                <a:uFillTx/>
                <a:latin typeface="Arial" panose="020B0604020202020204"/>
                <a:ea typeface="+mn-ea"/>
                <a:cs typeface="+mn-cs"/>
              </a:rPr>
              <a:t>It is run on 380 volts, rated current has 2 amperes, its capacity is 1 hp</a:t>
            </a:r>
            <a:endParaRPr kumimoji="0" lang="en-US" sz="1410" b="1"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100" name="Rectangle 3"/>
          <p:cNvSpPr/>
          <p:nvPr/>
        </p:nvSpPr>
        <p:spPr>
          <a:xfrm>
            <a:off x="991721" y="4710673"/>
            <a:ext cx="4957203" cy="2192150"/>
          </a:xfrm>
          <a:prstGeom prst="rect">
            <a:avLst/>
          </a:prstGeom>
          <a:noFill/>
          <a:ln w="9525">
            <a:noFill/>
          </a:ln>
        </p:spPr>
        <p:txBody>
          <a:bodyPr lIns="0" tIns="0" rIns="0" bIns="0"/>
          <a:p>
            <a:pPr algn="just" eaLnBrk="1" hangingPunct="1">
              <a:spcBef>
                <a:spcPts val="1675"/>
              </a:spcBef>
              <a:spcAft>
                <a:spcPts val="1265"/>
              </a:spcAft>
            </a:pPr>
            <a:r>
              <a:rPr sz="1410" b="1" dirty="0">
                <a:latin typeface="Arial" panose="020B0604020202020204" pitchFamily="34" charset="0"/>
              </a:rPr>
              <a:t>4- 3 static loads :</a:t>
            </a:r>
            <a:endParaRPr sz="1410" b="1" dirty="0">
              <a:latin typeface="Arial" panose="020B0604020202020204" pitchFamily="34" charset="0"/>
            </a:endParaRPr>
          </a:p>
          <a:p>
            <a:pPr algn="just" eaLnBrk="1" hangingPunct="1">
              <a:spcAft>
                <a:spcPts val="1265"/>
              </a:spcAft>
            </a:pPr>
            <a:r>
              <a:rPr sz="1410" b="1" dirty="0">
                <a:latin typeface="Arial" panose="020B0604020202020204" pitchFamily="34" charset="0"/>
              </a:rPr>
              <a:t>The three static loads have the same power 610 watt.</a:t>
            </a:r>
            <a:endParaRPr sz="1410" b="1" dirty="0">
              <a:latin typeface="Arial" panose="020B0604020202020204" pitchFamily="34" charset="0"/>
            </a:endParaRPr>
          </a:p>
          <a:p>
            <a:pPr eaLnBrk="1" hangingPunct="1">
              <a:lnSpc>
                <a:spcPts val="2115"/>
              </a:lnSpc>
              <a:spcAft>
                <a:spcPts val="425"/>
              </a:spcAft>
            </a:pPr>
            <a:r>
              <a:rPr sz="1410" b="1" dirty="0">
                <a:latin typeface="Arial" panose="020B0604020202020204" pitchFamily="34" charset="0"/>
              </a:rPr>
              <a:t>Each phase of static load was represented by three lamps with 247-ohm , and to achieve the required resistance equal to 80 ohms , each phase was connected to three parallel lamps.</a:t>
            </a:r>
            <a:endParaRPr sz="1410" b="1" dirty="0">
              <a:latin typeface="Arial" panose="020B0604020202020204" pitchFamily="34" charset="0"/>
            </a:endParaRPr>
          </a:p>
          <a:p>
            <a:pPr eaLnBrk="1" hangingPunct="1">
              <a:lnSpc>
                <a:spcPts val="2140"/>
              </a:lnSpc>
            </a:pPr>
            <a:r>
              <a:rPr sz="1410" b="1" dirty="0">
                <a:latin typeface="Arial" panose="020B0604020202020204" pitchFamily="34" charset="0"/>
              </a:rPr>
              <a:t>All of the above has been done in each phase of three phase of three static loads.</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1008529" y="1322294"/>
            <a:ext cx="4314265" cy="1874184"/>
          </a:xfrm>
          <a:prstGeom prst="rect">
            <a:avLst/>
          </a:prstGeom>
          <a:noFill/>
          <a:ln w="9525">
            <a:noFill/>
          </a:ln>
        </p:spPr>
      </p:pic>
      <p:pic>
        <p:nvPicPr>
          <p:cNvPr id="5123" name="Picture 2"/>
          <p:cNvPicPr>
            <a:picLocks noChangeAspect="1"/>
          </p:cNvPicPr>
          <p:nvPr/>
        </p:nvPicPr>
        <p:blipFill>
          <a:blip r:embed="rId2"/>
          <a:stretch>
            <a:fillRect/>
          </a:stretch>
        </p:blipFill>
        <p:spPr>
          <a:xfrm>
            <a:off x="1210235" y="4294654"/>
            <a:ext cx="4811526" cy="3146051"/>
          </a:xfrm>
          <a:prstGeom prst="rect">
            <a:avLst/>
          </a:prstGeom>
          <a:noFill/>
          <a:ln w="9525">
            <a:noFill/>
          </a:ln>
        </p:spPr>
      </p:pic>
      <p:sp>
        <p:nvSpPr>
          <p:cNvPr id="5124" name="Rectangle 3"/>
          <p:cNvSpPr/>
          <p:nvPr/>
        </p:nvSpPr>
        <p:spPr>
          <a:xfrm>
            <a:off x="1000125" y="3368769"/>
            <a:ext cx="4887166" cy="669551"/>
          </a:xfrm>
          <a:prstGeom prst="rect">
            <a:avLst/>
          </a:prstGeom>
          <a:noFill/>
          <a:ln w="9525">
            <a:noFill/>
          </a:ln>
        </p:spPr>
        <p:txBody>
          <a:bodyPr lIns="0" tIns="0" rIns="0" bIns="0"/>
          <a:p>
            <a:pPr marL="244475" indent="-228600" eaLnBrk="1" hangingPunct="1">
              <a:lnSpc>
                <a:spcPts val="2115"/>
              </a:lnSpc>
              <a:spcBef>
                <a:spcPts val="1050"/>
              </a:spcBef>
              <a:spcAft>
                <a:spcPts val="1675"/>
              </a:spcAft>
            </a:pPr>
            <a:r>
              <a:rPr sz="1410" b="1" dirty="0">
                <a:latin typeface="Arial" panose="020B0604020202020204" pitchFamily="34" charset="0"/>
              </a:rPr>
              <a:t>5- 5 three phase contactors 380 volt and 9-ampere were used, and 7 three phase contactors 220 volt and 9 ampere were used .</a:t>
            </a:r>
            <a:endParaRPr sz="1410" b="1" dirty="0">
              <a:latin typeface="Arial" panose="020B0604020202020204" pitchFamily="34" charset="0"/>
            </a:endParaRPr>
          </a:p>
        </p:txBody>
      </p:sp>
      <p:sp>
        <p:nvSpPr>
          <p:cNvPr id="5125" name="Rectangle 4"/>
          <p:cNvSpPr/>
          <p:nvPr/>
        </p:nvSpPr>
        <p:spPr>
          <a:xfrm>
            <a:off x="1193426" y="7727857"/>
            <a:ext cx="4504765" cy="434228"/>
          </a:xfrm>
          <a:prstGeom prst="rect">
            <a:avLst/>
          </a:prstGeom>
          <a:noFill/>
          <a:ln w="9525">
            <a:noFill/>
          </a:ln>
        </p:spPr>
        <p:txBody>
          <a:bodyPr lIns="0" tIns="0" rIns="0" bIns="0"/>
          <a:p>
            <a:pPr eaLnBrk="1" hangingPunct="1">
              <a:lnSpc>
                <a:spcPts val="2090"/>
              </a:lnSpc>
              <a:spcBef>
                <a:spcPts val="1675"/>
              </a:spcBef>
            </a:pPr>
            <a:r>
              <a:rPr sz="1410" b="1" dirty="0">
                <a:latin typeface="Arial" panose="020B0604020202020204" pitchFamily="34" charset="0"/>
              </a:rPr>
              <a:t>We used a kit relay to contact with the contactor and connect the kit with micro controller (ATMEGA 128) .</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57200"/>
            <a:ext cx="6321287" cy="6186309"/>
          </a:xfrm>
          <a:prstGeom prst="rect">
            <a:avLst/>
          </a:prstGeom>
          <a:noFill/>
        </p:spPr>
        <p:txBody>
          <a:bodyPr wrap="square" rtlCol="0">
            <a:spAutoFit/>
          </a:bodyPr>
          <a:lstStyle/>
          <a:p>
            <a:r>
              <a:rPr lang="en-US" sz="1800" b="1" dirty="0" smtClean="0"/>
              <a:t>2 – </a:t>
            </a:r>
            <a:r>
              <a:rPr lang="en-US" sz="1800" b="1" dirty="0" err="1"/>
              <a:t>Phasor</a:t>
            </a:r>
            <a:r>
              <a:rPr lang="en-US" sz="1800" b="1" dirty="0"/>
              <a:t> Measurement Unit (PMU</a:t>
            </a:r>
            <a:r>
              <a:rPr lang="en-US" sz="1800" b="1" dirty="0" smtClean="0"/>
              <a:t>).</a:t>
            </a:r>
            <a:endParaRPr lang="en-US" sz="1800" b="1" dirty="0" smtClean="0"/>
          </a:p>
          <a:p>
            <a:endParaRPr lang="en-US" sz="1800" b="1" dirty="0" smtClean="0"/>
          </a:p>
          <a:p>
            <a:r>
              <a:rPr lang="en-US" sz="1800" dirty="0"/>
              <a:t>The </a:t>
            </a:r>
            <a:r>
              <a:rPr lang="en-US" sz="1800" u="sng" dirty="0" err="1"/>
              <a:t>Phasor</a:t>
            </a:r>
            <a:r>
              <a:rPr lang="en-US" sz="1800" u="sng" dirty="0"/>
              <a:t> Measurement Unit (PMU) </a:t>
            </a:r>
            <a:r>
              <a:rPr lang="en-US" sz="1800" dirty="0"/>
              <a:t>is a microprocessor based device that uses the ability of digital signal processors in order to measure 50/60Hz AC waveforms (voltages and currents) at a typical rate of 48 samples per cycle (2400/2880 samples per second). </a:t>
            </a:r>
            <a:endParaRPr lang="en-US" sz="1800" dirty="0"/>
          </a:p>
          <a:p>
            <a:r>
              <a:rPr lang="en-US" sz="1800" dirty="0" smtClean="0"/>
              <a:t>To do this</a:t>
            </a:r>
            <a:r>
              <a:rPr lang="en-US" sz="1800" dirty="0"/>
              <a:t>, first, the analog AC waveforms are synchronously sampled by an A/D converter for each phase. In order to provide synchronous clock for the entire system, the time from GPS satellites are used as input for a phase-lock oscillator and thereby, waveforms of the entire system are sampled with 1 microsecond accuracy. In the next step, PMU uses digital signal processing techniques to calculate the voltage and current </a:t>
            </a:r>
            <a:r>
              <a:rPr lang="en-US" sz="1800" dirty="0" err="1"/>
              <a:t>phasors</a:t>
            </a:r>
            <a:r>
              <a:rPr lang="en-US" sz="1800" dirty="0"/>
              <a:t>. Also, line frequencies can be calculated by PMU at each site. By using this technique, a high degree of resolution and accuracy will be achieved. The measured </a:t>
            </a:r>
            <a:r>
              <a:rPr lang="en-US" sz="1800" dirty="0" err="1"/>
              <a:t>phasors</a:t>
            </a:r>
            <a:r>
              <a:rPr lang="en-US" sz="1800" dirty="0"/>
              <a:t> are tagged by GPS time stamps and are transmitted to a PDC at the rates 30-60 samples per second (EPG &amp; CERTS, 2006). </a:t>
            </a:r>
            <a:r>
              <a:rPr lang="en-US" sz="1800" dirty="0" err="1"/>
              <a:t>Phasor</a:t>
            </a:r>
            <a:r>
              <a:rPr lang="en-US" sz="1800" dirty="0"/>
              <a:t> data is formed in COMTRADE format (</a:t>
            </a:r>
            <a:r>
              <a:rPr lang="en-US" sz="1800" dirty="0" err="1"/>
              <a:t>Phadke</a:t>
            </a:r>
            <a:r>
              <a:rPr lang="en-US" sz="1800" dirty="0"/>
              <a:t> &amp; Thorp, 2008). A study of RTU tasks in SCADA system indicates that PMU and RTU have almost the same tasks in the SPMS and SCADA systems.</a:t>
            </a:r>
            <a:endParaRPr lang="en-US" sz="18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1"/>
          <p:cNvPicPr>
            <a:picLocks noChangeAspect="1"/>
          </p:cNvPicPr>
          <p:nvPr/>
        </p:nvPicPr>
        <p:blipFill>
          <a:blip r:embed="rId1"/>
          <a:stretch>
            <a:fillRect/>
          </a:stretch>
        </p:blipFill>
        <p:spPr>
          <a:xfrm>
            <a:off x="1947022" y="2032467"/>
            <a:ext cx="3367368" cy="1643062"/>
          </a:xfrm>
          <a:prstGeom prst="rect">
            <a:avLst/>
          </a:prstGeom>
          <a:noFill/>
          <a:ln w="9525">
            <a:noFill/>
          </a:ln>
        </p:spPr>
      </p:pic>
      <p:pic>
        <p:nvPicPr>
          <p:cNvPr id="6147" name="Picture 2"/>
          <p:cNvPicPr>
            <a:picLocks noChangeAspect="1"/>
          </p:cNvPicPr>
          <p:nvPr/>
        </p:nvPicPr>
        <p:blipFill>
          <a:blip r:embed="rId2"/>
          <a:stretch>
            <a:fillRect/>
          </a:stretch>
        </p:blipFill>
        <p:spPr>
          <a:xfrm>
            <a:off x="2210360" y="5002026"/>
            <a:ext cx="3080217" cy="1535206"/>
          </a:xfrm>
          <a:prstGeom prst="rect">
            <a:avLst/>
          </a:prstGeom>
          <a:noFill/>
          <a:ln w="9525">
            <a:noFill/>
          </a:ln>
        </p:spPr>
      </p:pic>
      <p:sp>
        <p:nvSpPr>
          <p:cNvPr id="6148" name="Rectangle 3"/>
          <p:cNvSpPr/>
          <p:nvPr/>
        </p:nvSpPr>
        <p:spPr>
          <a:xfrm>
            <a:off x="1199029" y="1343306"/>
            <a:ext cx="4822732" cy="435628"/>
          </a:xfrm>
          <a:prstGeom prst="rect">
            <a:avLst/>
          </a:prstGeom>
          <a:noFill/>
          <a:ln w="9525">
            <a:noFill/>
          </a:ln>
        </p:spPr>
        <p:txBody>
          <a:bodyPr lIns="0" tIns="0" rIns="0" bIns="0"/>
          <a:p>
            <a:pPr algn="just" eaLnBrk="1" hangingPunct="1">
              <a:lnSpc>
                <a:spcPts val="2115"/>
              </a:lnSpc>
              <a:spcAft>
                <a:spcPts val="1675"/>
              </a:spcAft>
            </a:pPr>
            <a:r>
              <a:rPr sz="1410" b="1" dirty="0">
                <a:latin typeface="Arial" panose="020B0604020202020204" pitchFamily="34" charset="0"/>
              </a:rPr>
              <a:t>Finally , we used a three circuit breakers single phase to each phase before the slag bus 220 volt , 6 ampere .</a:t>
            </a:r>
            <a:endParaRPr sz="1410" b="1" dirty="0">
              <a:latin typeface="Arial" panose="020B0604020202020204" pitchFamily="34" charset="0"/>
            </a:endParaRPr>
          </a:p>
        </p:txBody>
      </p:sp>
      <p:sp>
        <p:nvSpPr>
          <p:cNvPr id="6149" name="Rectangle 4"/>
          <p:cNvSpPr/>
          <p:nvPr/>
        </p:nvSpPr>
        <p:spPr>
          <a:xfrm>
            <a:off x="1000125" y="3728757"/>
            <a:ext cx="4992221" cy="642938"/>
          </a:xfrm>
          <a:prstGeom prst="rect">
            <a:avLst/>
          </a:prstGeom>
          <a:noFill/>
          <a:ln w="9525">
            <a:noFill/>
          </a:ln>
        </p:spPr>
        <p:txBody>
          <a:bodyPr lIns="0" tIns="0" rIns="0" bIns="0"/>
          <a:p>
            <a:pPr marL="244475" indent="-228600" eaLnBrk="1" hangingPunct="1">
              <a:lnSpc>
                <a:spcPts val="2115"/>
              </a:lnSpc>
              <a:spcBef>
                <a:spcPts val="215"/>
              </a:spcBef>
              <a:spcAft>
                <a:spcPts val="3775"/>
              </a:spcAft>
            </a:pPr>
            <a:r>
              <a:rPr sz="1410" b="1" dirty="0">
                <a:latin typeface="Arial" panose="020B0604020202020204" pitchFamily="34" charset="0"/>
              </a:rPr>
              <a:t>6- We used 2 voltage transformers convert 400 volt to 5 volt and used 3 voltage transformers convert 250 volt to 5 volt each one installed of each BUS-BAR .</a:t>
            </a:r>
            <a:endParaRPr sz="1410" b="1" dirty="0">
              <a:latin typeface="Arial" panose="020B0604020202020204" pitchFamily="34" charset="0"/>
            </a:endParaRPr>
          </a:p>
        </p:txBody>
      </p:sp>
      <p:sp>
        <p:nvSpPr>
          <p:cNvPr id="6150" name="Rectangle 5"/>
          <p:cNvSpPr/>
          <p:nvPr/>
        </p:nvSpPr>
        <p:spPr>
          <a:xfrm>
            <a:off x="1000125" y="7499537"/>
            <a:ext cx="4962806" cy="672353"/>
          </a:xfrm>
          <a:prstGeom prst="rect">
            <a:avLst/>
          </a:prstGeom>
          <a:noFill/>
          <a:ln w="9525">
            <a:noFill/>
          </a:ln>
        </p:spPr>
        <p:txBody>
          <a:bodyPr lIns="0" tIns="0" rIns="0" bIns="0"/>
          <a:p>
            <a:pPr marL="244475" indent="-228600" eaLnBrk="1" hangingPunct="1">
              <a:lnSpc>
                <a:spcPts val="2115"/>
              </a:lnSpc>
              <a:spcBef>
                <a:spcPts val="5875"/>
              </a:spcBef>
            </a:pPr>
            <a:r>
              <a:rPr sz="1410" b="1" dirty="0">
                <a:latin typeface="Arial" panose="020B0604020202020204" pitchFamily="34" charset="0"/>
              </a:rPr>
              <a:t>7- We used 36 single phase current sensors 30 ampere in our project to sense the current and connected with the part of communication .</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1"/>
          <p:cNvPicPr>
            <a:picLocks noChangeAspect="1"/>
          </p:cNvPicPr>
          <p:nvPr/>
        </p:nvPicPr>
        <p:blipFill>
          <a:blip r:embed="rId1"/>
          <a:stretch>
            <a:fillRect/>
          </a:stretch>
        </p:blipFill>
        <p:spPr>
          <a:xfrm>
            <a:off x="1306886" y="1322294"/>
            <a:ext cx="4647640" cy="2393857"/>
          </a:xfrm>
          <a:prstGeom prst="rect">
            <a:avLst/>
          </a:prstGeom>
          <a:noFill/>
          <a:ln w="9525">
            <a:noFill/>
          </a:ln>
        </p:spPr>
      </p:pic>
      <p:pic>
        <p:nvPicPr>
          <p:cNvPr id="7171" name="Picture 2"/>
          <p:cNvPicPr>
            <a:picLocks noChangeAspect="1"/>
          </p:cNvPicPr>
          <p:nvPr/>
        </p:nvPicPr>
        <p:blipFill>
          <a:blip r:embed="rId2"/>
          <a:stretch>
            <a:fillRect/>
          </a:stretch>
        </p:blipFill>
        <p:spPr>
          <a:xfrm>
            <a:off x="1207434" y="4455739"/>
            <a:ext cx="5039846" cy="3370169"/>
          </a:xfrm>
          <a:prstGeom prst="rect">
            <a:avLst/>
          </a:prstGeom>
          <a:noFill/>
          <a:ln w="9525">
            <a:noFill/>
          </a:ln>
        </p:spPr>
      </p:pic>
      <p:sp>
        <p:nvSpPr>
          <p:cNvPr id="7172" name="Rectangle 3"/>
          <p:cNvSpPr/>
          <p:nvPr/>
        </p:nvSpPr>
        <p:spPr>
          <a:xfrm>
            <a:off x="1000125" y="3763776"/>
            <a:ext cx="4738688" cy="438430"/>
          </a:xfrm>
          <a:prstGeom prst="rect">
            <a:avLst/>
          </a:prstGeom>
          <a:noFill/>
          <a:ln w="9525">
            <a:noFill/>
          </a:ln>
        </p:spPr>
        <p:txBody>
          <a:bodyPr lIns="0" tIns="0" rIns="0" bIns="0"/>
          <a:p>
            <a:pPr marL="254000" indent="-254000" eaLnBrk="1" hangingPunct="1">
              <a:lnSpc>
                <a:spcPts val="2115"/>
              </a:lnSpc>
            </a:pPr>
            <a:r>
              <a:rPr sz="1410" b="1" dirty="0">
                <a:latin typeface="Arial" panose="020B0604020202020204" pitchFamily="34" charset="0"/>
              </a:rPr>
              <a:t>8- We used 20 Aluminum BUS-BARS on our Graduation project and we used it as collection point .</a:t>
            </a:r>
            <a:endParaRPr sz="1410" b="1" dirty="0">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2590800" cy="523220"/>
          </a:xfrm>
          <a:prstGeom prst="rect">
            <a:avLst/>
          </a:prstGeom>
        </p:spPr>
        <p:txBody>
          <a:bodyPr wrap="square">
            <a:spAutoFit/>
          </a:bodyPr>
          <a:lstStyle/>
          <a:p>
            <a:r>
              <a:rPr lang="en-US" altLang="en-US" sz="2800" b="1" dirty="0" smtClean="0">
                <a:latin typeface="Calibri" panose="020F0502020204030204" pitchFamily="34" charset="0"/>
                <a:ea typeface="Calibri" panose="020F0502020204030204" pitchFamily="34" charset="0"/>
              </a:rPr>
              <a:t>References : </a:t>
            </a:r>
            <a:endParaRPr lang="en-US" sz="2800" dirty="0"/>
          </a:p>
        </p:txBody>
      </p:sp>
      <p:sp>
        <p:nvSpPr>
          <p:cNvPr id="5" name="Rectangle 4"/>
          <p:cNvSpPr/>
          <p:nvPr/>
        </p:nvSpPr>
        <p:spPr>
          <a:xfrm>
            <a:off x="228600" y="1375098"/>
            <a:ext cx="5638800" cy="637097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[1] </a:t>
            </a:r>
            <a:r>
              <a:rPr lang="en-US" sz="1200" dirty="0" err="1">
                <a:latin typeface="Arial" panose="020B0604020202020204" pitchFamily="34" charset="0"/>
                <a:cs typeface="Arial" panose="020B0604020202020204" pitchFamily="34" charset="0"/>
              </a:rPr>
              <a:t>Venkatasubramanian</a:t>
            </a:r>
            <a:r>
              <a:rPr lang="en-US" sz="1200" dirty="0">
                <a:latin typeface="Arial" panose="020B0604020202020204" pitchFamily="34" charset="0"/>
                <a:cs typeface="Arial" panose="020B0604020202020204" pitchFamily="34" charset="0"/>
              </a:rPr>
              <a:t> V, Li Y. Analysis of 1996 Western American electric blackouts. In: IREP</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conference, Cortina, Italy; 2004.</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[2] NERC. Technical analysis of the August 14, 2003, blackout, http://www.nerc.com/docs/docs/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blackout/NERC_Final_Blackout_Report_07_13_04.pdf; 2004 [accessed 15.03.16].</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[3] </a:t>
            </a:r>
            <a:r>
              <a:rPr lang="en-US" sz="1200" dirty="0" err="1">
                <a:latin typeface="Arial" panose="020B0604020202020204" pitchFamily="34" charset="0"/>
                <a:cs typeface="Arial" panose="020B0604020202020204" pitchFamily="34" charset="0"/>
              </a:rPr>
              <a:t>Berizzi</a:t>
            </a:r>
            <a:r>
              <a:rPr lang="en-US" sz="1200" dirty="0">
                <a:latin typeface="Arial" panose="020B0604020202020204" pitchFamily="34" charset="0"/>
                <a:cs typeface="Arial" panose="020B0604020202020204" pitchFamily="34" charset="0"/>
              </a:rPr>
              <a:t> A. The Italian 2003 blackout. IEEE PES general meeting. Denver, CO: </a:t>
            </a:r>
            <a:r>
              <a:rPr lang="en-US" sz="1200" dirty="0" err="1">
                <a:latin typeface="Arial" panose="020B0604020202020204" pitchFamily="34" charset="0"/>
                <a:cs typeface="Arial" panose="020B0604020202020204" pitchFamily="34" charset="0"/>
              </a:rPr>
              <a:t>Publ</a:t>
            </a:r>
            <a:r>
              <a:rPr lang="en-US" sz="1200" dirty="0">
                <a:latin typeface="Arial" panose="020B0604020202020204" pitchFamily="34" charset="0"/>
                <a:cs typeface="Arial" panose="020B0604020202020204" pitchFamily="34" charset="0"/>
              </a:rPr>
              <a:t> IEEE; 2004.</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[4] Larsson S, </a:t>
            </a:r>
            <a:r>
              <a:rPr lang="en-US" sz="1200" dirty="0" err="1">
                <a:latin typeface="Arial" panose="020B0604020202020204" pitchFamily="34" charset="0"/>
                <a:cs typeface="Arial" panose="020B0604020202020204" pitchFamily="34" charset="0"/>
              </a:rPr>
              <a:t>Ek</a:t>
            </a:r>
            <a:r>
              <a:rPr lang="en-US" sz="1200" dirty="0">
                <a:latin typeface="Arial" panose="020B0604020202020204" pitchFamily="34" charset="0"/>
                <a:cs typeface="Arial" panose="020B0604020202020204" pitchFamily="34" charset="0"/>
              </a:rPr>
              <a:t> E. The black-out in southern Sweden and eastern Denmark, September 23, 2003.</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IEEE PES general meeting. Denver, CO: </a:t>
            </a:r>
            <a:r>
              <a:rPr lang="en-US" sz="1200" dirty="0" err="1">
                <a:latin typeface="Arial" panose="020B0604020202020204" pitchFamily="34" charset="0"/>
                <a:cs typeface="Arial" panose="020B0604020202020204" pitchFamily="34" charset="0"/>
              </a:rPr>
              <a:t>Publ</a:t>
            </a:r>
            <a:r>
              <a:rPr lang="en-US" sz="1200" dirty="0">
                <a:latin typeface="Arial" panose="020B0604020202020204" pitchFamily="34" charset="0"/>
                <a:cs typeface="Arial" panose="020B0604020202020204" pitchFamily="34" charset="0"/>
              </a:rPr>
              <a:t> IEEE; 2004.</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[5] NASPI. </a:t>
            </a:r>
            <a:r>
              <a:rPr lang="en-US" sz="1200" dirty="0" err="1">
                <a:latin typeface="Arial" panose="020B0604020202020204" pitchFamily="34" charset="0"/>
                <a:cs typeface="Arial" panose="020B0604020202020204" pitchFamily="34" charset="0"/>
              </a:rPr>
              <a:t>Synchrophasor</a:t>
            </a:r>
            <a:r>
              <a:rPr lang="en-US" sz="1200" dirty="0">
                <a:latin typeface="Arial" panose="020B0604020202020204" pitchFamily="34" charset="0"/>
                <a:cs typeface="Arial" panose="020B0604020202020204" pitchFamily="34" charset="0"/>
              </a:rPr>
              <a:t> technology factsheet. https://www.naspi.org/File.aspx?fileID¼1326;</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2014 [accessed 15.03.16].</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[6] Scottish Power Transmission Ltd. Electricity network innovation competition submission—</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VISOR. https://www.ofgem.gov.uk/sites/default/files/docs/2013/11/nic_submission_for_</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sp_transmission_-_visor_0.pdf; 2013 [accessed 15.03.16].</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[7] Wilson D. Discrete control for transient stability and oscillations: applications and case</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studies. In: IEEE PES general meeting, Vancouver, BC, Canada; 2013.</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[8] </a:t>
            </a:r>
            <a:r>
              <a:rPr lang="en-US" sz="1200" dirty="0" err="1">
                <a:latin typeface="Arial" panose="020B0604020202020204" pitchFamily="34" charset="0"/>
                <a:cs typeface="Arial" panose="020B0604020202020204" pitchFamily="34" charset="0"/>
              </a:rPr>
              <a:t>Arango</a:t>
            </a:r>
            <a:r>
              <a:rPr lang="en-US" sz="1200" dirty="0">
                <a:latin typeface="Arial" panose="020B0604020202020204" pitchFamily="34" charset="0"/>
                <a:cs typeface="Arial" panose="020B0604020202020204" pitchFamily="34" charset="0"/>
              </a:rPr>
              <a:t> O. Low frequency oscillations in the Colombian power system—identification and</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remedial actions, In: </a:t>
            </a:r>
            <a:r>
              <a:rPr lang="en-US" sz="1200" dirty="0" err="1">
                <a:latin typeface="Arial" panose="020B0604020202020204" pitchFamily="34" charset="0"/>
                <a:cs typeface="Arial" panose="020B0604020202020204" pitchFamily="34" charset="0"/>
              </a:rPr>
              <a:t>Cigre</a:t>
            </a:r>
            <a:r>
              <a:rPr lang="en-US" sz="1200" dirty="0">
                <a:latin typeface="Arial" panose="020B0604020202020204" pitchFamily="34" charset="0"/>
                <a:cs typeface="Arial" panose="020B0604020202020204" pitchFamily="34" charset="0"/>
              </a:rPr>
              <a:t> session, Paris, France; 2010.</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[9] Adams J. ERCOT experience with sub-synchronous control interaction and proposed remediation,</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In: IEEE T&amp;D Conference and Exposition, Orlando, FL; 2012.</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[10] Messina A. Inter-area oscillations in power systems. Berlin, Germany: Springer; 2009.</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[11] Sanchez-</a:t>
            </a:r>
            <a:r>
              <a:rPr lang="en-US" sz="1200" dirty="0" err="1">
                <a:latin typeface="Arial" panose="020B0604020202020204" pitchFamily="34" charset="0"/>
                <a:cs typeface="Arial" panose="020B0604020202020204" pitchFamily="34" charset="0"/>
              </a:rPr>
              <a:t>Gasca</a:t>
            </a:r>
            <a:r>
              <a:rPr lang="en-US" sz="1200" dirty="0">
                <a:latin typeface="Arial" panose="020B0604020202020204" pitchFamily="34" charset="0"/>
                <a:cs typeface="Arial" panose="020B0604020202020204" pitchFamily="34" charset="0"/>
              </a:rPr>
              <a:t> J. (Chair) Identification of electromechanical modes in power systems. PES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Technical Report, PES-TR15. IEEE; June 2012. ISBN 978-1-4799-1000-7.</a:t>
            </a:r>
            <a:endParaRPr lang="en-US" sz="12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371600"/>
            <a:ext cx="5638800" cy="8217634"/>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rPr>
              <a:t>[12] </a:t>
            </a:r>
            <a:r>
              <a:rPr lang="en-US" sz="1200" dirty="0" err="1">
                <a:solidFill>
                  <a:srgbClr val="0081AD"/>
                </a:solidFill>
                <a:latin typeface="Arial" panose="020B0604020202020204" pitchFamily="34" charset="0"/>
                <a:cs typeface="Arial" panose="020B0604020202020204" pitchFamily="34" charset="0"/>
              </a:rPr>
              <a:t>Cigre</a:t>
            </a:r>
            <a:r>
              <a:rPr lang="en-US" sz="1200" dirty="0">
                <a:solidFill>
                  <a:srgbClr val="0081AD"/>
                </a:solidFill>
                <a:latin typeface="Arial" panose="020B0604020202020204" pitchFamily="34" charset="0"/>
                <a:cs typeface="Arial" panose="020B0604020202020204" pitchFamily="34" charset="0"/>
              </a:rPr>
              <a:t> Task Force 38.01.07. Analysis and control of power system oscillations. Paris, France:</a:t>
            </a:r>
            <a:endParaRPr lang="en-US" sz="1200" dirty="0">
              <a:solidFill>
                <a:srgbClr val="0081AD"/>
              </a:solidFill>
              <a:latin typeface="Arial" panose="020B0604020202020204" pitchFamily="34" charset="0"/>
              <a:cs typeface="Arial" panose="020B0604020202020204" pitchFamily="34" charset="0"/>
            </a:endParaRPr>
          </a:p>
          <a:p>
            <a:r>
              <a:rPr lang="en-US" sz="1200" dirty="0" err="1">
                <a:solidFill>
                  <a:srgbClr val="0081AD"/>
                </a:solidFill>
                <a:latin typeface="Arial" panose="020B0604020202020204" pitchFamily="34" charset="0"/>
                <a:cs typeface="Arial" panose="020B0604020202020204" pitchFamily="34" charset="0"/>
              </a:rPr>
              <a:t>Cigre</a:t>
            </a:r>
            <a:r>
              <a:rPr lang="en-US" sz="1200" dirty="0">
                <a:solidFill>
                  <a:srgbClr val="0081AD"/>
                </a:solidFill>
                <a:latin typeface="Arial" panose="020B0604020202020204" pitchFamily="34" charset="0"/>
                <a:cs typeface="Arial" panose="020B0604020202020204" pitchFamily="34" charset="0"/>
              </a:rPr>
              <a:t>; 1996.</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[13] </a:t>
            </a:r>
            <a:r>
              <a:rPr lang="en-US" sz="1200" dirty="0">
                <a:solidFill>
                  <a:srgbClr val="0081AD"/>
                </a:solidFill>
                <a:latin typeface="Arial" panose="020B0604020202020204" pitchFamily="34" charset="0"/>
                <a:cs typeface="Arial" panose="020B0604020202020204" pitchFamily="34" charset="0"/>
              </a:rPr>
              <a:t>Liu G. Oscillation monitoring system based on wide area </a:t>
            </a:r>
            <a:r>
              <a:rPr lang="en-US" sz="1200" dirty="0" err="1">
                <a:solidFill>
                  <a:srgbClr val="0081AD"/>
                </a:solidFill>
                <a:latin typeface="Arial" panose="020B0604020202020204" pitchFamily="34" charset="0"/>
                <a:cs typeface="Arial" panose="020B0604020202020204" pitchFamily="34" charset="0"/>
              </a:rPr>
              <a:t>synchrophasors</a:t>
            </a:r>
            <a:r>
              <a:rPr lang="en-US" sz="1200" dirty="0">
                <a:solidFill>
                  <a:srgbClr val="0081AD"/>
                </a:solidFill>
                <a:latin typeface="Arial" panose="020B0604020202020204" pitchFamily="34" charset="0"/>
                <a:cs typeface="Arial" panose="020B0604020202020204" pitchFamily="34" charset="0"/>
              </a:rPr>
              <a:t> in power systems.</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In: IREP, Charleston, SC; 2007.</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[14] </a:t>
            </a:r>
            <a:r>
              <a:rPr lang="en-US" sz="1200" dirty="0">
                <a:solidFill>
                  <a:srgbClr val="0081AD"/>
                </a:solidFill>
                <a:latin typeface="Arial" panose="020B0604020202020204" pitchFamily="34" charset="0"/>
                <a:cs typeface="Arial" panose="020B0604020202020204" pitchFamily="34" charset="0"/>
              </a:rPr>
              <a:t>Wilson D. Identifying potential interaction between BWR plant dynamics and power system</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electromechanical oscillations. In: IEEE PSCE, New York; 2006.</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[15] </a:t>
            </a:r>
            <a:r>
              <a:rPr lang="en-US" sz="1200" dirty="0">
                <a:solidFill>
                  <a:srgbClr val="0081AD"/>
                </a:solidFill>
                <a:latin typeface="Arial" panose="020B0604020202020204" pitchFamily="34" charset="0"/>
                <a:cs typeface="Arial" panose="020B0604020202020204" pitchFamily="34" charset="0"/>
              </a:rPr>
              <a:t>Al-</a:t>
            </a:r>
            <a:r>
              <a:rPr lang="en-US" sz="1200" dirty="0" err="1">
                <a:solidFill>
                  <a:srgbClr val="0081AD"/>
                </a:solidFill>
                <a:latin typeface="Arial" panose="020B0604020202020204" pitchFamily="34" charset="0"/>
                <a:cs typeface="Arial" panose="020B0604020202020204" pitchFamily="34" charset="0"/>
              </a:rPr>
              <a:t>Ashwal</a:t>
            </a:r>
            <a:r>
              <a:rPr lang="en-US" sz="1200" dirty="0">
                <a:solidFill>
                  <a:srgbClr val="0081AD"/>
                </a:solidFill>
                <a:latin typeface="Arial" panose="020B0604020202020204" pitchFamily="34" charset="0"/>
                <a:cs typeface="Arial" panose="020B0604020202020204" pitchFamily="34" charset="0"/>
              </a:rPr>
              <a:t> N. Identifying sources of oscillations using wide area measurements. In: </a:t>
            </a:r>
            <a:r>
              <a:rPr lang="en-US" sz="1200" dirty="0" err="1">
                <a:solidFill>
                  <a:srgbClr val="0081AD"/>
                </a:solidFill>
                <a:latin typeface="Arial" panose="020B0604020202020204" pitchFamily="34" charset="0"/>
                <a:cs typeface="Arial" panose="020B0604020202020204" pitchFamily="34" charset="0"/>
              </a:rPr>
              <a:t>Cigre</a:t>
            </a:r>
            <a:r>
              <a:rPr lang="en-US" sz="1200" dirty="0">
                <a:solidFill>
                  <a:srgbClr val="0081AD"/>
                </a:solidFill>
                <a:latin typeface="Arial" panose="020B0604020202020204" pitchFamily="34" charset="0"/>
                <a:cs typeface="Arial" panose="020B0604020202020204" pitchFamily="34" charset="0"/>
              </a:rPr>
              <a:t> grid</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of the future, Houston, TX; 2014.</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[16] Australian Energy Market Commission. Australian National Electricity Rules version 76.</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http://www.aemc.gov.au/Energy-Rules/National-electricity-rules/Current-Rules</a:t>
            </a:r>
            <a:r>
              <a:rPr lang="en-US" sz="1200" dirty="0">
                <a:solidFill>
                  <a:srgbClr val="000000"/>
                </a:solidFill>
                <a:latin typeface="Arial" panose="020B0604020202020204" pitchFamily="34" charset="0"/>
                <a:cs typeface="Arial" panose="020B0604020202020204" pitchFamily="34" charset="0"/>
              </a:rPr>
              <a:t>; 2015[accessed</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15.03.16].</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[17] IEEE PES. IEEE tutorial course: power system stabilization via excitation control. </a:t>
            </a:r>
            <a:r>
              <a:rPr lang="en-US" sz="1200" dirty="0">
                <a:solidFill>
                  <a:srgbClr val="0081AD"/>
                </a:solidFill>
                <a:latin typeface="Arial" panose="020B0604020202020204" pitchFamily="34" charset="0"/>
                <a:cs typeface="Arial" panose="020B0604020202020204" pitchFamily="34" charset="0"/>
              </a:rPr>
              <a:t>http://sites.</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ieee.org/</a:t>
            </a:r>
            <a:r>
              <a:rPr lang="en-US" sz="1200" dirty="0" err="1">
                <a:solidFill>
                  <a:srgbClr val="0081AD"/>
                </a:solidFill>
                <a:latin typeface="Arial" panose="020B0604020202020204" pitchFamily="34" charset="0"/>
                <a:cs typeface="Arial" panose="020B0604020202020204" pitchFamily="34" charset="0"/>
              </a:rPr>
              <a:t>pes</a:t>
            </a:r>
            <a:r>
              <a:rPr lang="en-US" sz="1200" dirty="0">
                <a:solidFill>
                  <a:srgbClr val="0081AD"/>
                </a:solidFill>
                <a:latin typeface="Arial" panose="020B0604020202020204" pitchFamily="34" charset="0"/>
                <a:cs typeface="Arial" panose="020B0604020202020204" pitchFamily="34" charset="0"/>
              </a:rPr>
              <a:t>-resource-center/files/2013/10/09TP250E.pdf</a:t>
            </a:r>
            <a:r>
              <a:rPr lang="en-US" sz="1200" dirty="0">
                <a:solidFill>
                  <a:srgbClr val="000000"/>
                </a:solidFill>
                <a:latin typeface="Arial" panose="020B0604020202020204" pitchFamily="34" charset="0"/>
                <a:cs typeface="Arial" panose="020B0604020202020204" pitchFamily="34" charset="0"/>
              </a:rPr>
              <a:t>; 2007 [accessed 15.03.16].</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[18] </a:t>
            </a:r>
            <a:r>
              <a:rPr lang="en-US" sz="1200" dirty="0">
                <a:solidFill>
                  <a:srgbClr val="0081AD"/>
                </a:solidFill>
                <a:latin typeface="Arial" panose="020B0604020202020204" pitchFamily="34" charset="0"/>
                <a:cs typeface="Arial" panose="020B0604020202020204" pitchFamily="34" charset="0"/>
              </a:rPr>
              <a:t>King R. HVDC stability control using wide area measurements for </a:t>
            </a:r>
            <a:r>
              <a:rPr lang="en-US" sz="1200" dirty="0" err="1">
                <a:solidFill>
                  <a:srgbClr val="0081AD"/>
                </a:solidFill>
                <a:latin typeface="Arial" panose="020B0604020202020204" pitchFamily="34" charset="0"/>
                <a:cs typeface="Arial" panose="020B0604020202020204" pitchFamily="34" charset="0"/>
              </a:rPr>
              <a:t>optimising</a:t>
            </a:r>
            <a:r>
              <a:rPr lang="en-US" sz="1200" dirty="0">
                <a:solidFill>
                  <a:srgbClr val="0081AD"/>
                </a:solidFill>
                <a:latin typeface="Arial" panose="020B0604020202020204" pitchFamily="34" charset="0"/>
                <a:cs typeface="Arial" panose="020B0604020202020204" pitchFamily="34" charset="0"/>
              </a:rPr>
              <a:t> transmission</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boundary transfer. In: IET ACDC, Birmingham; 2015.</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[19] </a:t>
            </a:r>
            <a:r>
              <a:rPr lang="en-US" sz="1200" dirty="0" err="1">
                <a:solidFill>
                  <a:srgbClr val="0081AD"/>
                </a:solidFill>
                <a:latin typeface="Arial" panose="020B0604020202020204" pitchFamily="34" charset="0"/>
                <a:cs typeface="Arial" panose="020B0604020202020204" pitchFamily="34" charset="0"/>
              </a:rPr>
              <a:t>Parashar</a:t>
            </a:r>
            <a:r>
              <a:rPr lang="en-US" sz="1200" dirty="0">
                <a:solidFill>
                  <a:srgbClr val="0081AD"/>
                </a:solidFill>
                <a:latin typeface="Arial" panose="020B0604020202020204" pitchFamily="34" charset="0"/>
                <a:cs typeface="Arial" panose="020B0604020202020204" pitchFamily="34" charset="0"/>
              </a:rPr>
              <a:t> M. Continuum modeling of electromechanical dynamics in large-scale power systems.</a:t>
            </a:r>
            <a:endParaRPr lang="en-US" sz="1200" dirty="0">
              <a:solidFill>
                <a:srgbClr val="0081AD"/>
              </a:solidFill>
              <a:latin typeface="Arial" panose="020B0604020202020204" pitchFamily="34" charset="0"/>
              <a:cs typeface="Arial" panose="020B0604020202020204" pitchFamily="34" charset="0"/>
            </a:endParaRPr>
          </a:p>
          <a:p>
            <a:r>
              <a:rPr lang="fr-FR" sz="1200" dirty="0">
                <a:solidFill>
                  <a:srgbClr val="0081AD"/>
                </a:solidFill>
                <a:latin typeface="Arial" panose="020B0604020202020204" pitchFamily="34" charset="0"/>
                <a:cs typeface="Arial" panose="020B0604020202020204" pitchFamily="34" charset="0"/>
              </a:rPr>
              <a:t>IEEE </a:t>
            </a:r>
            <a:r>
              <a:rPr lang="fr-FR" sz="1200" dirty="0" err="1">
                <a:solidFill>
                  <a:srgbClr val="0081AD"/>
                </a:solidFill>
                <a:latin typeface="Arial" panose="020B0604020202020204" pitchFamily="34" charset="0"/>
                <a:cs typeface="Arial" panose="020B0604020202020204" pitchFamily="34" charset="0"/>
              </a:rPr>
              <a:t>Trans</a:t>
            </a:r>
            <a:r>
              <a:rPr lang="fr-FR" sz="1200" dirty="0">
                <a:solidFill>
                  <a:srgbClr val="0081AD"/>
                </a:solidFill>
                <a:latin typeface="Arial" panose="020B0604020202020204" pitchFamily="34" charset="0"/>
                <a:cs typeface="Arial" panose="020B0604020202020204" pitchFamily="34" charset="0"/>
              </a:rPr>
              <a:t> Circuits </a:t>
            </a:r>
            <a:r>
              <a:rPr lang="fr-FR" sz="1200" dirty="0" err="1">
                <a:solidFill>
                  <a:srgbClr val="0081AD"/>
                </a:solidFill>
                <a:latin typeface="Arial" panose="020B0604020202020204" pitchFamily="34" charset="0"/>
                <a:cs typeface="Arial" panose="020B0604020202020204" pitchFamily="34" charset="0"/>
              </a:rPr>
              <a:t>Syst</a:t>
            </a:r>
            <a:r>
              <a:rPr lang="fr-FR" sz="1200" dirty="0">
                <a:solidFill>
                  <a:srgbClr val="0081AD"/>
                </a:solidFill>
                <a:latin typeface="Arial" panose="020B0604020202020204" pitchFamily="34" charset="0"/>
                <a:cs typeface="Arial" panose="020B0604020202020204" pitchFamily="34" charset="0"/>
              </a:rPr>
              <a:t> 2004;1:1848–58.</a:t>
            </a:r>
            <a:endParaRPr lang="fr-FR"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[20] UCTE. Final report: system disturbance on 4 November 2006. </a:t>
            </a:r>
            <a:r>
              <a:rPr lang="en-US" sz="1200" dirty="0">
                <a:solidFill>
                  <a:srgbClr val="0081AD"/>
                </a:solidFill>
                <a:latin typeface="Arial" panose="020B0604020202020204" pitchFamily="34" charset="0"/>
                <a:cs typeface="Arial" panose="020B0604020202020204" pitchFamily="34" charset="0"/>
              </a:rPr>
              <a:t>https://www.entsoe.eu/</a:t>
            </a:r>
            <a:endParaRPr lang="en-US" sz="1200" dirty="0">
              <a:solidFill>
                <a:srgbClr val="0081AD"/>
              </a:solidFill>
              <a:latin typeface="Arial" panose="020B0604020202020204" pitchFamily="34" charset="0"/>
              <a:cs typeface="Arial" panose="020B0604020202020204" pitchFamily="34" charset="0"/>
            </a:endParaRPr>
          </a:p>
          <a:p>
            <a:r>
              <a:rPr lang="en-US" sz="1200" dirty="0" err="1">
                <a:solidFill>
                  <a:srgbClr val="0081AD"/>
                </a:solidFill>
                <a:latin typeface="Arial" panose="020B0604020202020204" pitchFamily="34" charset="0"/>
                <a:cs typeface="Arial" panose="020B0604020202020204" pitchFamily="34" charset="0"/>
              </a:rPr>
              <a:t>fileadmin</a:t>
            </a:r>
            <a:r>
              <a:rPr lang="en-US" sz="1200" dirty="0">
                <a:solidFill>
                  <a:srgbClr val="0081AD"/>
                </a:solidFill>
                <a:latin typeface="Arial" panose="020B0604020202020204" pitchFamily="34" charset="0"/>
                <a:cs typeface="Arial" panose="020B0604020202020204" pitchFamily="34" charset="0"/>
              </a:rPr>
              <a:t>/</a:t>
            </a:r>
            <a:r>
              <a:rPr lang="en-US" sz="1200" dirty="0" err="1">
                <a:solidFill>
                  <a:srgbClr val="0081AD"/>
                </a:solidFill>
                <a:latin typeface="Arial" panose="020B0604020202020204" pitchFamily="34" charset="0"/>
                <a:cs typeface="Arial" panose="020B0604020202020204" pitchFamily="34" charset="0"/>
              </a:rPr>
              <a:t>user_upload</a:t>
            </a:r>
            <a:r>
              <a:rPr lang="en-US" sz="1200" dirty="0">
                <a:solidFill>
                  <a:srgbClr val="0081AD"/>
                </a:solidFill>
                <a:latin typeface="Arial" panose="020B0604020202020204" pitchFamily="34" charset="0"/>
                <a:cs typeface="Arial" panose="020B0604020202020204" pitchFamily="34" charset="0"/>
              </a:rPr>
              <a:t>/_library/publications/</a:t>
            </a:r>
            <a:r>
              <a:rPr lang="en-US" sz="1200" dirty="0" err="1">
                <a:solidFill>
                  <a:srgbClr val="0081AD"/>
                </a:solidFill>
                <a:latin typeface="Arial" panose="020B0604020202020204" pitchFamily="34" charset="0"/>
                <a:cs typeface="Arial" panose="020B0604020202020204" pitchFamily="34" charset="0"/>
              </a:rPr>
              <a:t>ce</a:t>
            </a:r>
            <a:r>
              <a:rPr lang="en-US" sz="1200" dirty="0">
                <a:solidFill>
                  <a:srgbClr val="0081AD"/>
                </a:solidFill>
                <a:latin typeface="Arial" panose="020B0604020202020204" pitchFamily="34" charset="0"/>
                <a:cs typeface="Arial" panose="020B0604020202020204" pitchFamily="34" charset="0"/>
              </a:rPr>
              <a:t>/</a:t>
            </a:r>
            <a:r>
              <a:rPr lang="en-US" sz="1200" dirty="0" err="1">
                <a:solidFill>
                  <a:srgbClr val="0081AD"/>
                </a:solidFill>
                <a:latin typeface="Arial" panose="020B0604020202020204" pitchFamily="34" charset="0"/>
                <a:cs typeface="Arial" panose="020B0604020202020204" pitchFamily="34" charset="0"/>
              </a:rPr>
              <a:t>otherreports</a:t>
            </a:r>
            <a:r>
              <a:rPr lang="en-US" sz="1200" dirty="0">
                <a:solidFill>
                  <a:srgbClr val="0081AD"/>
                </a:solidFill>
                <a:latin typeface="Arial" panose="020B0604020202020204" pitchFamily="34" charset="0"/>
                <a:cs typeface="Arial" panose="020B0604020202020204" pitchFamily="34" charset="0"/>
              </a:rPr>
              <a:t>/Final-Report-20070130.pdf</a:t>
            </a:r>
            <a:r>
              <a:rPr lang="en-US" sz="1200" dirty="0">
                <a:solidFill>
                  <a:srgbClr val="000000"/>
                </a:solidFill>
                <a:latin typeface="Arial" panose="020B0604020202020204" pitchFamily="34" charset="0"/>
                <a:cs typeface="Arial" panose="020B0604020202020204" pitchFamily="34" charset="0"/>
              </a:rPr>
              <a:t>;</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2007 [accessed 15.03.16].</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[21] </a:t>
            </a:r>
            <a:r>
              <a:rPr lang="en-US" sz="1200" dirty="0">
                <a:solidFill>
                  <a:srgbClr val="0081AD"/>
                </a:solidFill>
                <a:latin typeface="Arial" panose="020B0604020202020204" pitchFamily="34" charset="0"/>
                <a:cs typeface="Arial" panose="020B0604020202020204" pitchFamily="34" charset="0"/>
              </a:rPr>
              <a:t>Best R. Techniques for multiple-set synchronous islanding control. IEEE Trans Smart Grid</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2011;2(1):60–7.</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[22] </a:t>
            </a:r>
            <a:r>
              <a:rPr lang="en-US" sz="1200" dirty="0">
                <a:solidFill>
                  <a:srgbClr val="0081AD"/>
                </a:solidFill>
                <a:latin typeface="Arial" panose="020B0604020202020204" pitchFamily="34" charset="0"/>
                <a:cs typeface="Arial" panose="020B0604020202020204" pitchFamily="34" charset="0"/>
              </a:rPr>
              <a:t>Wang D. Defining constraint thresholds by angles in a stability constrained corridor with high</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wind. In: IEEE PES T&amp;D Conference and Exposition, Chicago, IL; 2014.</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[23] SP Transmission. SP transmission NIA annual report. </a:t>
            </a:r>
            <a:r>
              <a:rPr lang="en-US" sz="1200" dirty="0">
                <a:solidFill>
                  <a:srgbClr val="0081AD"/>
                </a:solidFill>
                <a:latin typeface="Arial" panose="020B0604020202020204" pitchFamily="34" charset="0"/>
                <a:cs typeface="Arial" panose="020B0604020202020204" pitchFamily="34" charset="0"/>
              </a:rPr>
              <a:t>http://www.smarternetworks.org/Files/</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NIA_&amp;_NIC_150729160157.pdf</a:t>
            </a:r>
            <a:r>
              <a:rPr lang="en-US" sz="1200" dirty="0">
                <a:solidFill>
                  <a:srgbClr val="000000"/>
                </a:solidFill>
                <a:latin typeface="Arial" panose="020B0604020202020204" pitchFamily="34" charset="0"/>
                <a:cs typeface="Arial" panose="020B0604020202020204" pitchFamily="34" charset="0"/>
              </a:rPr>
              <a:t>; 2015 [accessed 15.03.16].</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[24] </a:t>
            </a:r>
            <a:r>
              <a:rPr lang="en-US" sz="1200" dirty="0">
                <a:solidFill>
                  <a:srgbClr val="0081AD"/>
                </a:solidFill>
                <a:latin typeface="Arial" panose="020B0604020202020204" pitchFamily="34" charset="0"/>
                <a:cs typeface="Arial" panose="020B0604020202020204" pitchFamily="34" charset="0"/>
              </a:rPr>
              <a:t>Wang D. Quantifying benefit of angle constraint active management on 33 kV distribution</a:t>
            </a:r>
            <a:endParaRPr lang="en-US" sz="1200" dirty="0">
              <a:solidFill>
                <a:srgbClr val="0081AD"/>
              </a:solidFill>
              <a:latin typeface="Arial" panose="020B0604020202020204" pitchFamily="34" charset="0"/>
              <a:cs typeface="Arial" panose="020B0604020202020204" pitchFamily="34" charset="0"/>
            </a:endParaRPr>
          </a:p>
          <a:p>
            <a:r>
              <a:rPr lang="en-US" sz="1200" dirty="0">
                <a:solidFill>
                  <a:srgbClr val="0081AD"/>
                </a:solidFill>
                <a:latin typeface="Arial" panose="020B0604020202020204" pitchFamily="34" charset="0"/>
                <a:cs typeface="Arial" panose="020B0604020202020204" pitchFamily="34" charset="0"/>
              </a:rPr>
              <a:t>network. In: CIRED, Lyon, France; 2015</a:t>
            </a:r>
            <a:r>
              <a:rPr lang="en-US" sz="1200" dirty="0" smtClean="0">
                <a:solidFill>
                  <a:srgbClr val="0081AD"/>
                </a:solidFill>
                <a:latin typeface="Arial" panose="020B0604020202020204" pitchFamily="34" charset="0"/>
                <a:cs typeface="Arial" panose="020B0604020202020204" pitchFamily="34" charset="0"/>
              </a:rPr>
              <a:t>.</a:t>
            </a:r>
            <a:endParaRPr lang="en-US" sz="1200" dirty="0">
              <a:solidFill>
                <a:srgbClr val="0081AD"/>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57200"/>
            <a:ext cx="6321287" cy="8679299"/>
          </a:xfrm>
          <a:prstGeom prst="rect">
            <a:avLst/>
          </a:prstGeom>
          <a:noFill/>
        </p:spPr>
        <p:txBody>
          <a:bodyPr wrap="square" rtlCol="0">
            <a:spAutoFit/>
          </a:bodyPr>
          <a:lstStyle/>
          <a:p>
            <a:r>
              <a:rPr lang="en-US" sz="1800" b="1" dirty="0"/>
              <a:t>3 – </a:t>
            </a:r>
            <a:r>
              <a:rPr lang="en-US" sz="1800" b="1" dirty="0" err="1"/>
              <a:t>Phasor</a:t>
            </a:r>
            <a:r>
              <a:rPr lang="en-US" sz="1800" b="1" dirty="0"/>
              <a:t> Data Concentrator (PDC).</a:t>
            </a:r>
            <a:endParaRPr lang="en-US" sz="1800" b="1" dirty="0"/>
          </a:p>
          <a:p>
            <a:endParaRPr lang="en-US" sz="1800" b="1" dirty="0" smtClean="0"/>
          </a:p>
          <a:p>
            <a:r>
              <a:rPr lang="en-US" sz="1800" dirty="0"/>
              <a:t>The main functions of a </a:t>
            </a:r>
            <a:r>
              <a:rPr lang="en-US" sz="1800" u="sng" dirty="0"/>
              <a:t>PDC</a:t>
            </a:r>
            <a:r>
              <a:rPr lang="en-US" sz="1800" dirty="0"/>
              <a:t> are: to gather data from several PMUs, to reject bad data, to align the time stamps, and to create a coherent record of simultaneously recorded data. As a consequence, a snap-shot of </a:t>
            </a:r>
            <a:r>
              <a:rPr lang="en-US" sz="1800" dirty="0" err="1"/>
              <a:t>phasors</a:t>
            </a:r>
            <a:r>
              <a:rPr lang="en-US" sz="1800" dirty="0"/>
              <a:t> of the measured area can be obtained (</a:t>
            </a:r>
            <a:r>
              <a:rPr lang="en-US" sz="1800" dirty="0" err="1"/>
              <a:t>Phadke</a:t>
            </a:r>
            <a:r>
              <a:rPr lang="en-US" sz="1800" dirty="0"/>
              <a:t> &amp; Thorp, 2008). In some cases, a central PDC may concentrate the area data received from other PDCs and may provide </a:t>
            </a:r>
            <a:r>
              <a:rPr lang="en-US" sz="1800" dirty="0" err="1"/>
              <a:t>phasors</a:t>
            </a:r>
            <a:r>
              <a:rPr lang="en-US" sz="1800" dirty="0"/>
              <a:t> of the entire system. A study of MTU tasks in a SCADA system indicates that the tasks and functions of PDC in SPMS systems are almost the same as those in SCADA systems. </a:t>
            </a:r>
            <a:endParaRPr lang="en-US" sz="1800" dirty="0" smtClean="0"/>
          </a:p>
          <a:p>
            <a:endParaRPr lang="en-US" sz="1800" b="1" dirty="0"/>
          </a:p>
          <a:p>
            <a:endParaRPr lang="en-US" sz="1800" b="1" dirty="0" smtClean="0"/>
          </a:p>
          <a:p>
            <a:r>
              <a:rPr lang="en-US" sz="1800" b="1" dirty="0" smtClean="0"/>
              <a:t>4 </a:t>
            </a:r>
            <a:r>
              <a:rPr lang="en-US" sz="1800" b="1" dirty="0"/>
              <a:t>– Communication infrastructure of </a:t>
            </a:r>
            <a:r>
              <a:rPr lang="en-US" sz="1800" b="1" dirty="0" smtClean="0"/>
              <a:t>WAMS.</a:t>
            </a:r>
            <a:endParaRPr lang="en-US" sz="1800" b="1" dirty="0" smtClean="0"/>
          </a:p>
          <a:p>
            <a:endParaRPr lang="en-US" sz="1800" b="1" dirty="0"/>
          </a:p>
          <a:p>
            <a:r>
              <a:rPr lang="en-US" sz="1800" dirty="0"/>
              <a:t>The communication system of WAMS is responsible for data delivery from data resources to the control center(s) and from control center(s) to the system actuators. Indeed, the communication network of WAMS is similar to the neural network of humans. As in case of failure or mal-functioning of neural network paralyzed may happen, failure of communication network may cause huge problems in system operation and control, especially in operation of WAMS applications. Consequently, especial attention should be paid </a:t>
            </a:r>
            <a:r>
              <a:rPr lang="en-US" sz="1800" dirty="0" smtClean="0"/>
              <a:t>to </a:t>
            </a:r>
            <a:r>
              <a:rPr lang="en-US" sz="1800" dirty="0"/>
              <a:t>communication infrastructure, which is as important as electrical infrastructure itself. These two infrastructures (communication and electrical) have become increasingly interdependent so that in the case of failure for each of them, another one may also become out of service (</a:t>
            </a:r>
            <a:r>
              <a:rPr lang="en-US" sz="1800" dirty="0" err="1"/>
              <a:t>Shahidehpour</a:t>
            </a:r>
            <a:r>
              <a:rPr lang="en-US" sz="1800" dirty="0"/>
              <a:t> &amp; Wang, 2003; </a:t>
            </a:r>
            <a:r>
              <a:rPr lang="en-US" sz="1800" dirty="0" err="1"/>
              <a:t>Lukszo</a:t>
            </a:r>
            <a:r>
              <a:rPr lang="en-US" sz="1800" dirty="0"/>
              <a:t> et al., 2010). New communication systems are designed based on open system interconnection (OSI) layer model. In </a:t>
            </a:r>
            <a:r>
              <a:rPr lang="en-US" sz="1800" dirty="0" smtClean="0"/>
              <a:t>this</a:t>
            </a:r>
            <a:endParaRPr lang="en-US" sz="18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29936</Words>
  <Application>WPS Presentation</Application>
  <PresentationFormat>A4 Paper (210x297 mm)</PresentationFormat>
  <Paragraphs>585</Paragraphs>
  <Slides>83</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83</vt:i4>
      </vt:variant>
    </vt:vector>
  </HeadingPairs>
  <TitlesOfParts>
    <vt:vector size="102" baseType="lpstr">
      <vt:lpstr>Arial</vt:lpstr>
      <vt:lpstr>SimSun</vt:lpstr>
      <vt:lpstr>Wingdings</vt:lpstr>
      <vt:lpstr>Segoe UI</vt:lpstr>
      <vt:lpstr>Calibri</vt:lpstr>
      <vt:lpstr>Arial</vt:lpstr>
      <vt:lpstr>Times New Roman</vt:lpstr>
      <vt:lpstr>Calibri</vt:lpstr>
      <vt:lpstr>Calibri Light</vt:lpstr>
      <vt:lpstr>Arial Black</vt:lpstr>
      <vt:lpstr>Microsoft YaHei</vt:lpstr>
      <vt:lpstr/>
      <vt:lpstr>Arial Unicode MS</vt:lpstr>
      <vt:lpstr>Segoe Print</vt:lpstr>
      <vt:lpstr>Segoe UI</vt:lpstr>
      <vt:lpstr>Consolas</vt:lpstr>
      <vt:lpstr>Times New Roman</vt:lpstr>
      <vt:lpstr>Consolas</vt:lpstr>
      <vt:lpstr>Office Theme</vt:lpstr>
      <vt:lpstr>PowerPoint 演示文稿</vt:lpstr>
      <vt:lpstr>ACKNOWLEDGEMENT</vt:lpstr>
      <vt:lpstr>ABSTRACT</vt:lpstr>
      <vt:lpstr>LIST OF CONTENTS </vt:lpstr>
      <vt:lpstr>LIST OF ACRONYMS </vt:lpstr>
      <vt:lpstr>CHAPTER 1 : INTRODUCTION    </vt:lpstr>
      <vt:lpstr>1.2.BASIC COMPONENTS IN WIDE AREA.</vt:lpstr>
      <vt:lpstr>PowerPoint 演示文稿</vt:lpstr>
      <vt:lpstr>PowerPoint 演示文稿</vt:lpstr>
      <vt:lpstr>PowerPoint 演示文稿</vt:lpstr>
      <vt:lpstr>CHAPTER 2 : PMU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3 : PDC    </vt:lpstr>
      <vt:lpstr>PowerPoint 演示文稿</vt:lpstr>
      <vt:lpstr>PowerPoint 演示文稿</vt:lpstr>
      <vt:lpstr>PowerPoint 演示文稿</vt:lpstr>
      <vt:lpstr>PowerPoint 演示文稿</vt:lpstr>
      <vt:lpstr>CHAPTER 4 :IEC 61850 Standard.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Wide Area Protection :</vt:lpstr>
      <vt:lpstr>There are many defects in the traditional Protection schemes so we used the Wide Area Protection as a Back-up Protection and these reasons are as follow :</vt:lpstr>
      <vt:lpstr>Wide Area Protection as a Back-up Protection :</vt:lpstr>
      <vt:lpstr>PowerPoint 演示文稿</vt:lpstr>
      <vt:lpstr>PowerPoint 演示文稿</vt:lpstr>
      <vt:lpstr>Wide Area Monitoring is the first step of Wide Area Protection: </vt:lpstr>
      <vt:lpstr> Our Project scheme </vt:lpstr>
      <vt:lpstr>As show in our scheme </vt:lpstr>
      <vt:lpstr> GPS module”SKM55RM” </vt:lpstr>
      <vt:lpstr>Hardware Interfaces Configuration </vt:lpstr>
      <vt:lpstr>Hardware Interfaces Configuration </vt:lpstr>
      <vt:lpstr>MAX232 connection</vt:lpstr>
      <vt:lpstr>Software Protocol </vt:lpstr>
      <vt:lpstr>PowerPoint 演示文稿</vt:lpstr>
      <vt:lpstr>Software layers</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dc:creator>
  <cp:lastModifiedBy>Mohamed ELameer</cp:lastModifiedBy>
  <cp:revision>33</cp:revision>
  <dcterms:created xsi:type="dcterms:W3CDTF">2019-06-21T14:31:00Z</dcterms:created>
  <dcterms:modified xsi:type="dcterms:W3CDTF">2019-07-05T14:50:41Z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2019-01-26T00:00:00Z</vt:filetime>
  </property>
  <property fmtid="{D5CDD505-2E9C-101B-9397-08002B2CF9AE}" pid="3" name="Creator">
    <vt:lpwstr>Online2PDF.com</vt:lpwstr>
  </property>
  <property fmtid="{D5CDD505-2E9C-101B-9397-08002B2CF9AE}" pid="4" name="LastSaved">
    <vt:filetime>2019-01-26T00:00:00Z</vt:filetime>
  </property>
  <property fmtid="{D5CDD505-2E9C-101B-9397-08002B2CF9AE}" pid="5" name="KSOProductBuildVer">
    <vt:lpwstr>1033-10.2.0.7636</vt:lpwstr>
  </property>
</Properties>
</file>